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1"/>
  </p:notesMasterIdLst>
  <p:sldIdLst>
    <p:sldId id="318" r:id="rId2"/>
    <p:sldId id="340" r:id="rId3"/>
    <p:sldId id="312" r:id="rId4"/>
    <p:sldId id="326" r:id="rId5"/>
    <p:sldId id="384" r:id="rId6"/>
    <p:sldId id="369" r:id="rId7"/>
    <p:sldId id="359" r:id="rId8"/>
    <p:sldId id="283" r:id="rId9"/>
    <p:sldId id="328" r:id="rId10"/>
    <p:sldId id="329" r:id="rId11"/>
    <p:sldId id="380" r:id="rId12"/>
    <p:sldId id="386" r:id="rId13"/>
    <p:sldId id="388" r:id="rId14"/>
    <p:sldId id="387" r:id="rId15"/>
    <p:sldId id="373" r:id="rId16"/>
    <p:sldId id="389" r:id="rId17"/>
    <p:sldId id="303" r:id="rId18"/>
    <p:sldId id="374" r:id="rId19"/>
    <p:sldId id="332" r:id="rId20"/>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42"/>
    <p:restoredTop sz="93681"/>
  </p:normalViewPr>
  <p:slideViewPr>
    <p:cSldViewPr>
      <p:cViewPr varScale="1">
        <p:scale>
          <a:sx n="128" d="100"/>
          <a:sy n="128" d="100"/>
        </p:scale>
        <p:origin x="146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F50F0FA-2002-C349-923C-0D9FDA0B958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ＭＳ Ｐゴシック" charset="0"/>
                <a:cs typeface="+mn-cs"/>
              </a:defRPr>
            </a:lvl1pPr>
          </a:lstStyle>
          <a:p>
            <a:pPr>
              <a:defRPr/>
            </a:pPr>
            <a:endParaRPr lang="fr-FR"/>
          </a:p>
        </p:txBody>
      </p:sp>
      <p:sp>
        <p:nvSpPr>
          <p:cNvPr id="3" name="Espace réservé de la date 2">
            <a:extLst>
              <a:ext uri="{FF2B5EF4-FFF2-40B4-BE49-F238E27FC236}">
                <a16:creationId xmlns:a16="http://schemas.microsoft.com/office/drawing/2014/main" id="{EB0D53A1-0B23-DE48-92BF-1C0FE8BEE06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3F18447E-C7C1-2E4F-ADEE-967C2BCF286A}" type="datetimeFigureOut">
              <a:rPr lang="fr-FR" altLang="fr-FR"/>
              <a:pPr>
                <a:defRPr/>
              </a:pPr>
              <a:t>06/10/2025</a:t>
            </a:fld>
            <a:endParaRPr lang="fr-FR" altLang="fr-FR"/>
          </a:p>
        </p:txBody>
      </p:sp>
      <p:sp>
        <p:nvSpPr>
          <p:cNvPr id="4" name="Espace réservé de l'image des diapositives 3">
            <a:extLst>
              <a:ext uri="{FF2B5EF4-FFF2-40B4-BE49-F238E27FC236}">
                <a16:creationId xmlns:a16="http://schemas.microsoft.com/office/drawing/2014/main" id="{BAB02A64-A790-A541-B841-16FDE36186E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2A6ADAF0-88F8-9A49-A371-F60E120FD8F6}"/>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6" name="Espace réservé du pied de page 5">
            <a:extLst>
              <a:ext uri="{FF2B5EF4-FFF2-40B4-BE49-F238E27FC236}">
                <a16:creationId xmlns:a16="http://schemas.microsoft.com/office/drawing/2014/main" id="{B86DC8B5-C71A-0C46-AC9A-E9EF3BD3DF6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ＭＳ Ｐゴシック" charset="0"/>
                <a:cs typeface="+mn-cs"/>
              </a:defRPr>
            </a:lvl1pPr>
          </a:lstStyle>
          <a:p>
            <a:pPr>
              <a:defRPr/>
            </a:pPr>
            <a:endParaRPr lang="fr-FR"/>
          </a:p>
        </p:txBody>
      </p:sp>
      <p:sp>
        <p:nvSpPr>
          <p:cNvPr id="7" name="Espace réservé du numéro de diapositive 6">
            <a:extLst>
              <a:ext uri="{FF2B5EF4-FFF2-40B4-BE49-F238E27FC236}">
                <a16:creationId xmlns:a16="http://schemas.microsoft.com/office/drawing/2014/main" id="{8967547B-E868-9148-AFAD-9BD337CC050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06A2593-CF4C-FC40-A47C-9810F8F1B318}"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841" name="Google Shape;115;gb3d3641f65_0_64:notes">
            <a:extLst>
              <a:ext uri="{FF2B5EF4-FFF2-40B4-BE49-F238E27FC236}">
                <a16:creationId xmlns:a16="http://schemas.microsoft.com/office/drawing/2014/main" id="{F293C0A9-C0EC-D88D-61F6-DA7FDCAD18B3}"/>
              </a:ext>
            </a:extLst>
          </p:cNvPr>
          <p:cNvSpPr>
            <a:spLocks noGrp="1" noRot="1" noChangeAspect="1" noTextEdit="1"/>
          </p:cNvSpPr>
          <p:nvPr>
            <p:ph type="sldImg" idx="2"/>
          </p:nvPr>
        </p:nvSpPr>
        <p:spPr bwMode="auto">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842" name="Google Shape;116;gb3d3641f65_0_64:notes">
            <a:extLst>
              <a:ext uri="{FF2B5EF4-FFF2-40B4-BE49-F238E27FC236}">
                <a16:creationId xmlns:a16="http://schemas.microsoft.com/office/drawing/2014/main" id="{0B186CE0-8772-3856-C492-5AD03AD191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fr-FR" altLang="fr-FR">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a:ext uri="{FF2B5EF4-FFF2-40B4-BE49-F238E27FC236}">
                <a16:creationId xmlns:a16="http://schemas.microsoft.com/office/drawing/2014/main" id="{5913FD77-A14C-47E7-C495-151B169EDA2E}"/>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FE6FCEDB-416F-0C8C-C628-98218833DB78}"/>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796F80D4-6329-44F3-03A8-A4E76E82ECDD}"/>
              </a:ext>
            </a:extLst>
          </p:cNvPr>
          <p:cNvSpPr>
            <a:spLocks noGrp="1" noChangeArrowheads="1"/>
          </p:cNvSpPr>
          <p:nvPr>
            <p:ph type="sldNum" sz="quarter" idx="12"/>
          </p:nvPr>
        </p:nvSpPr>
        <p:spPr>
          <a:ln/>
        </p:spPr>
        <p:txBody>
          <a:bodyPr/>
          <a:lstStyle>
            <a:lvl1pPr>
              <a:defRPr/>
            </a:lvl1pPr>
          </a:lstStyle>
          <a:p>
            <a:fld id="{B94DCA9E-232F-E848-A93B-8B69B2E451E7}" type="slidenum">
              <a:rPr lang="fr-FR" altLang="fr-FR"/>
              <a:pPr/>
              <a:t>‹N°›</a:t>
            </a:fld>
            <a:endParaRPr lang="fr-FR" altLang="fr-FR"/>
          </a:p>
        </p:txBody>
      </p:sp>
    </p:spTree>
    <p:extLst>
      <p:ext uri="{BB962C8B-B14F-4D97-AF65-F5344CB8AC3E}">
        <p14:creationId xmlns:p14="http://schemas.microsoft.com/office/powerpoint/2010/main" val="1467222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AD53081C-DC17-BE58-1794-C557FF0B79E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C737786D-18ED-25B4-717B-23B315301006}"/>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B504452B-2E63-AE86-07AB-55671FB2FF74}"/>
              </a:ext>
            </a:extLst>
          </p:cNvPr>
          <p:cNvSpPr>
            <a:spLocks noGrp="1" noChangeArrowheads="1"/>
          </p:cNvSpPr>
          <p:nvPr>
            <p:ph type="sldNum" sz="quarter" idx="12"/>
          </p:nvPr>
        </p:nvSpPr>
        <p:spPr>
          <a:ln/>
        </p:spPr>
        <p:txBody>
          <a:bodyPr/>
          <a:lstStyle>
            <a:lvl1pPr>
              <a:defRPr/>
            </a:lvl1pPr>
          </a:lstStyle>
          <a:p>
            <a:fld id="{5A2D9DCD-71D4-B54C-A48C-EB471AF68AFD}" type="slidenum">
              <a:rPr lang="fr-FR" altLang="fr-FR"/>
              <a:pPr/>
              <a:t>‹N°›</a:t>
            </a:fld>
            <a:endParaRPr lang="fr-FR" altLang="fr-FR"/>
          </a:p>
        </p:txBody>
      </p:sp>
    </p:spTree>
    <p:extLst>
      <p:ext uri="{BB962C8B-B14F-4D97-AF65-F5344CB8AC3E}">
        <p14:creationId xmlns:p14="http://schemas.microsoft.com/office/powerpoint/2010/main" val="167043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52DD4D06-5FC2-9CE5-C932-7B09545EF91B}"/>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37A6BC89-A9AB-03D4-09A0-F1AFCA7401CC}"/>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9F66662F-D3FD-5ED1-47AD-EF11371B617A}"/>
              </a:ext>
            </a:extLst>
          </p:cNvPr>
          <p:cNvSpPr>
            <a:spLocks noGrp="1" noChangeArrowheads="1"/>
          </p:cNvSpPr>
          <p:nvPr>
            <p:ph type="sldNum" sz="quarter" idx="12"/>
          </p:nvPr>
        </p:nvSpPr>
        <p:spPr>
          <a:ln/>
        </p:spPr>
        <p:txBody>
          <a:bodyPr/>
          <a:lstStyle>
            <a:lvl1pPr>
              <a:defRPr/>
            </a:lvl1pPr>
          </a:lstStyle>
          <a:p>
            <a:fld id="{A84BB0C2-AD80-7041-83AD-EAC62DCE1713}" type="slidenum">
              <a:rPr lang="fr-FR" altLang="fr-FR"/>
              <a:pPr/>
              <a:t>‹N°›</a:t>
            </a:fld>
            <a:endParaRPr lang="fr-FR" altLang="fr-FR"/>
          </a:p>
        </p:txBody>
      </p:sp>
    </p:spTree>
    <p:extLst>
      <p:ext uri="{BB962C8B-B14F-4D97-AF65-F5344CB8AC3E}">
        <p14:creationId xmlns:p14="http://schemas.microsoft.com/office/powerpoint/2010/main" val="2334212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lIns="91425" tIns="91425" rIns="91425" bIns="91425" anchor="t">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lIns="91425" tIns="91425" rIns="91425" bIns="91425">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 name="Google Shape;19;p4">
            <a:extLst>
              <a:ext uri="{FF2B5EF4-FFF2-40B4-BE49-F238E27FC236}">
                <a16:creationId xmlns:a16="http://schemas.microsoft.com/office/drawing/2014/main" id="{C0FE1CBF-3983-3ED8-4F6A-A4D72066EF21}"/>
              </a:ext>
            </a:extLst>
          </p:cNvPr>
          <p:cNvSpPr txBox="1">
            <a:spLocks noGrp="1"/>
          </p:cNvSpPr>
          <p:nvPr>
            <p:ph type="sldNum" idx="10"/>
          </p:nvPr>
        </p:nvSpPr>
        <p:spPr>
          <a:xfrm>
            <a:off x="8472488" y="6218238"/>
            <a:ext cx="549275" cy="523875"/>
          </a:xfrm>
        </p:spPr>
        <p:txBody>
          <a:bodyPr lIns="91425" tIns="91425" rIns="91425" bIns="91425" anchor="ctr">
            <a:noAutofit/>
          </a:bodyPr>
          <a:lstStyle>
            <a:lvl1pPr>
              <a:defRPr/>
            </a:lvl1pPr>
          </a:lstStyle>
          <a:p>
            <a:fld id="{160C5A6C-9433-9249-B26A-7C5BE1BF1235}" type="slidenum">
              <a:rPr lang="fr-FR" altLang="fr-FR"/>
              <a:pPr/>
              <a:t>‹N°›</a:t>
            </a:fld>
            <a:endParaRPr lang="fr-FR" altLang="fr-FR"/>
          </a:p>
        </p:txBody>
      </p:sp>
    </p:spTree>
    <p:extLst>
      <p:ext uri="{BB962C8B-B14F-4D97-AF65-F5344CB8AC3E}">
        <p14:creationId xmlns:p14="http://schemas.microsoft.com/office/powerpoint/2010/main" val="1743256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44C92896-7563-DDA8-7589-95C3D1B4F461}"/>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ED3E2DDA-5B59-EF1D-F29D-9054774678B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83AAAA0A-D739-A3B2-3CB1-A4D056E3DEDA}"/>
              </a:ext>
            </a:extLst>
          </p:cNvPr>
          <p:cNvSpPr>
            <a:spLocks noGrp="1" noChangeArrowheads="1"/>
          </p:cNvSpPr>
          <p:nvPr>
            <p:ph type="sldNum" sz="quarter" idx="12"/>
          </p:nvPr>
        </p:nvSpPr>
        <p:spPr>
          <a:ln/>
        </p:spPr>
        <p:txBody>
          <a:bodyPr/>
          <a:lstStyle>
            <a:lvl1pPr>
              <a:defRPr/>
            </a:lvl1pPr>
          </a:lstStyle>
          <a:p>
            <a:fld id="{0FABFDE3-2FB2-6841-BCBC-8367F479C9E9}" type="slidenum">
              <a:rPr lang="fr-FR" altLang="fr-FR"/>
              <a:pPr/>
              <a:t>‹N°›</a:t>
            </a:fld>
            <a:endParaRPr lang="fr-FR" altLang="fr-FR"/>
          </a:p>
        </p:txBody>
      </p:sp>
    </p:spTree>
    <p:extLst>
      <p:ext uri="{BB962C8B-B14F-4D97-AF65-F5344CB8AC3E}">
        <p14:creationId xmlns:p14="http://schemas.microsoft.com/office/powerpoint/2010/main" val="2262641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CDCDCE6E-53A4-9A5B-8127-E3EEEA8A0B8C}"/>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1DAAB85F-E675-99E9-7BC6-555AE41AE89F}"/>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E81CFF6A-BCE8-2C05-782C-0912409A4987}"/>
              </a:ext>
            </a:extLst>
          </p:cNvPr>
          <p:cNvSpPr>
            <a:spLocks noGrp="1" noChangeArrowheads="1"/>
          </p:cNvSpPr>
          <p:nvPr>
            <p:ph type="sldNum" sz="quarter" idx="12"/>
          </p:nvPr>
        </p:nvSpPr>
        <p:spPr>
          <a:ln/>
        </p:spPr>
        <p:txBody>
          <a:bodyPr/>
          <a:lstStyle>
            <a:lvl1pPr>
              <a:defRPr/>
            </a:lvl1pPr>
          </a:lstStyle>
          <a:p>
            <a:fld id="{70FFFEC7-79A6-074D-8DC3-CF5923A21FBE}" type="slidenum">
              <a:rPr lang="fr-FR" altLang="fr-FR"/>
              <a:pPr/>
              <a:t>‹N°›</a:t>
            </a:fld>
            <a:endParaRPr lang="fr-FR" altLang="fr-FR"/>
          </a:p>
        </p:txBody>
      </p:sp>
    </p:spTree>
    <p:extLst>
      <p:ext uri="{BB962C8B-B14F-4D97-AF65-F5344CB8AC3E}">
        <p14:creationId xmlns:p14="http://schemas.microsoft.com/office/powerpoint/2010/main" val="337144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4B44D885-0BFA-B9D6-B5B9-92EAB39EC549}"/>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431EE640-A3C3-134E-F170-1A622676106E}"/>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4881B3DE-9470-CA41-6FD9-71367D6E8DC7}"/>
              </a:ext>
            </a:extLst>
          </p:cNvPr>
          <p:cNvSpPr>
            <a:spLocks noGrp="1" noChangeArrowheads="1"/>
          </p:cNvSpPr>
          <p:nvPr>
            <p:ph type="sldNum" sz="quarter" idx="12"/>
          </p:nvPr>
        </p:nvSpPr>
        <p:spPr>
          <a:ln/>
        </p:spPr>
        <p:txBody>
          <a:bodyPr/>
          <a:lstStyle>
            <a:lvl1pPr>
              <a:defRPr/>
            </a:lvl1pPr>
          </a:lstStyle>
          <a:p>
            <a:fld id="{9434FA6C-CAC4-4348-9131-8818CA4789DE}" type="slidenum">
              <a:rPr lang="fr-FR" altLang="fr-FR"/>
              <a:pPr/>
              <a:t>‹N°›</a:t>
            </a:fld>
            <a:endParaRPr lang="fr-FR" altLang="fr-FR"/>
          </a:p>
        </p:txBody>
      </p:sp>
    </p:spTree>
    <p:extLst>
      <p:ext uri="{BB962C8B-B14F-4D97-AF65-F5344CB8AC3E}">
        <p14:creationId xmlns:p14="http://schemas.microsoft.com/office/powerpoint/2010/main" val="1835936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FDE469CC-3895-F58F-3F26-79F5E3801674}"/>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3328A070-69AA-CE7E-FDCC-EA19FD5EF76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E1EB403F-D35A-828C-59A1-C374A6539520}"/>
              </a:ext>
            </a:extLst>
          </p:cNvPr>
          <p:cNvSpPr>
            <a:spLocks noGrp="1" noChangeArrowheads="1"/>
          </p:cNvSpPr>
          <p:nvPr>
            <p:ph type="sldNum" sz="quarter" idx="12"/>
          </p:nvPr>
        </p:nvSpPr>
        <p:spPr>
          <a:ln/>
        </p:spPr>
        <p:txBody>
          <a:bodyPr/>
          <a:lstStyle>
            <a:lvl1pPr>
              <a:defRPr/>
            </a:lvl1pPr>
          </a:lstStyle>
          <a:p>
            <a:fld id="{0A336E26-8CC6-814C-9D58-0747204F6230}" type="slidenum">
              <a:rPr lang="fr-FR" altLang="fr-FR"/>
              <a:pPr/>
              <a:t>‹N°›</a:t>
            </a:fld>
            <a:endParaRPr lang="fr-FR" altLang="fr-FR"/>
          </a:p>
        </p:txBody>
      </p:sp>
    </p:spTree>
    <p:extLst>
      <p:ext uri="{BB962C8B-B14F-4D97-AF65-F5344CB8AC3E}">
        <p14:creationId xmlns:p14="http://schemas.microsoft.com/office/powerpoint/2010/main" val="2045446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a:ext uri="{FF2B5EF4-FFF2-40B4-BE49-F238E27FC236}">
                <a16:creationId xmlns:a16="http://schemas.microsoft.com/office/drawing/2014/main" id="{22D5F184-2EAF-9E7D-5839-55CB7F393BDE}"/>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EA7A84AC-0CB1-5128-BF67-34E7D2D6A9C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870257A5-9F31-47EB-B225-C1A7B68FE354}"/>
              </a:ext>
            </a:extLst>
          </p:cNvPr>
          <p:cNvSpPr>
            <a:spLocks noGrp="1" noChangeArrowheads="1"/>
          </p:cNvSpPr>
          <p:nvPr>
            <p:ph type="sldNum" sz="quarter" idx="12"/>
          </p:nvPr>
        </p:nvSpPr>
        <p:spPr>
          <a:ln/>
        </p:spPr>
        <p:txBody>
          <a:bodyPr/>
          <a:lstStyle>
            <a:lvl1pPr>
              <a:defRPr/>
            </a:lvl1pPr>
          </a:lstStyle>
          <a:p>
            <a:fld id="{37CFA6C5-FE58-864D-A41D-162052A406F6}" type="slidenum">
              <a:rPr lang="fr-FR" altLang="fr-FR"/>
              <a:pPr/>
              <a:t>‹N°›</a:t>
            </a:fld>
            <a:endParaRPr lang="fr-FR" altLang="fr-FR"/>
          </a:p>
        </p:txBody>
      </p:sp>
    </p:spTree>
    <p:extLst>
      <p:ext uri="{BB962C8B-B14F-4D97-AF65-F5344CB8AC3E}">
        <p14:creationId xmlns:p14="http://schemas.microsoft.com/office/powerpoint/2010/main" val="2946011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1D27304-8285-48F7-CE84-180C4B969107}"/>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D5CC5F86-F413-353A-E0F1-3D7EA23BB4A6}"/>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44C17C10-0FA4-7492-E501-F09B0060F670}"/>
              </a:ext>
            </a:extLst>
          </p:cNvPr>
          <p:cNvSpPr>
            <a:spLocks noGrp="1" noChangeArrowheads="1"/>
          </p:cNvSpPr>
          <p:nvPr>
            <p:ph type="sldNum" sz="quarter" idx="12"/>
          </p:nvPr>
        </p:nvSpPr>
        <p:spPr>
          <a:ln/>
        </p:spPr>
        <p:txBody>
          <a:bodyPr/>
          <a:lstStyle>
            <a:lvl1pPr>
              <a:defRPr/>
            </a:lvl1pPr>
          </a:lstStyle>
          <a:p>
            <a:fld id="{09B82D03-894C-E341-A1FE-819D943D7633}" type="slidenum">
              <a:rPr lang="fr-FR" altLang="fr-FR"/>
              <a:pPr/>
              <a:t>‹N°›</a:t>
            </a:fld>
            <a:endParaRPr lang="fr-FR" altLang="fr-FR"/>
          </a:p>
        </p:txBody>
      </p:sp>
    </p:spTree>
    <p:extLst>
      <p:ext uri="{BB962C8B-B14F-4D97-AF65-F5344CB8AC3E}">
        <p14:creationId xmlns:p14="http://schemas.microsoft.com/office/powerpoint/2010/main" val="1881772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9ECA98F4-C1FD-82FC-C152-53BBBAC5B539}"/>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7DB8B12D-58BF-47E2-5D0A-C737E44FC77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A4DBAFAD-737E-2FED-73C3-74775E14576E}"/>
              </a:ext>
            </a:extLst>
          </p:cNvPr>
          <p:cNvSpPr>
            <a:spLocks noGrp="1" noChangeArrowheads="1"/>
          </p:cNvSpPr>
          <p:nvPr>
            <p:ph type="sldNum" sz="quarter" idx="12"/>
          </p:nvPr>
        </p:nvSpPr>
        <p:spPr>
          <a:ln/>
        </p:spPr>
        <p:txBody>
          <a:bodyPr/>
          <a:lstStyle>
            <a:lvl1pPr>
              <a:defRPr/>
            </a:lvl1pPr>
          </a:lstStyle>
          <a:p>
            <a:fld id="{FF35CF30-95ED-CE4F-A900-45755BE9A46B}" type="slidenum">
              <a:rPr lang="fr-FR" altLang="fr-FR"/>
              <a:pPr/>
              <a:t>‹N°›</a:t>
            </a:fld>
            <a:endParaRPr lang="fr-FR" altLang="fr-FR"/>
          </a:p>
        </p:txBody>
      </p:sp>
    </p:spTree>
    <p:extLst>
      <p:ext uri="{BB962C8B-B14F-4D97-AF65-F5344CB8AC3E}">
        <p14:creationId xmlns:p14="http://schemas.microsoft.com/office/powerpoint/2010/main" val="239144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16F73DB7-62CB-84CD-5F68-4832EE704902}"/>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13CC9E4A-95B6-3597-4476-98042E381644}"/>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1967E513-6986-4432-DD21-1DE91D79731D}"/>
              </a:ext>
            </a:extLst>
          </p:cNvPr>
          <p:cNvSpPr>
            <a:spLocks noGrp="1" noChangeArrowheads="1"/>
          </p:cNvSpPr>
          <p:nvPr>
            <p:ph type="sldNum" sz="quarter" idx="12"/>
          </p:nvPr>
        </p:nvSpPr>
        <p:spPr>
          <a:ln/>
        </p:spPr>
        <p:txBody>
          <a:bodyPr/>
          <a:lstStyle>
            <a:lvl1pPr>
              <a:defRPr/>
            </a:lvl1pPr>
          </a:lstStyle>
          <a:p>
            <a:fld id="{836FF7CA-E716-F247-B83D-137B4CEB4892}" type="slidenum">
              <a:rPr lang="fr-FR" altLang="fr-FR"/>
              <a:pPr/>
              <a:t>‹N°›</a:t>
            </a:fld>
            <a:endParaRPr lang="fr-FR" altLang="fr-FR"/>
          </a:p>
        </p:txBody>
      </p:sp>
    </p:spTree>
    <p:extLst>
      <p:ext uri="{BB962C8B-B14F-4D97-AF65-F5344CB8AC3E}">
        <p14:creationId xmlns:p14="http://schemas.microsoft.com/office/powerpoint/2010/main" val="101973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1DF23F5-BB5F-AF40-E018-FB7E8E6C04C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027" name="Rectangle 3">
            <a:extLst>
              <a:ext uri="{FF2B5EF4-FFF2-40B4-BE49-F238E27FC236}">
                <a16:creationId xmlns:a16="http://schemas.microsoft.com/office/drawing/2014/main" id="{4439ECD2-0485-8830-4426-04681DBEBB4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C39ABD39-BBFB-3C4D-98DD-AD50564A8CF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fr-FR"/>
          </a:p>
        </p:txBody>
      </p:sp>
      <p:sp>
        <p:nvSpPr>
          <p:cNvPr id="1029" name="Rectangle 5">
            <a:extLst>
              <a:ext uri="{FF2B5EF4-FFF2-40B4-BE49-F238E27FC236}">
                <a16:creationId xmlns:a16="http://schemas.microsoft.com/office/drawing/2014/main" id="{C665FEFA-AAF5-0644-9A1A-E9F09397AB5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fr-FR"/>
          </a:p>
        </p:txBody>
      </p:sp>
      <p:sp>
        <p:nvSpPr>
          <p:cNvPr id="1030" name="Rectangle 6">
            <a:extLst>
              <a:ext uri="{FF2B5EF4-FFF2-40B4-BE49-F238E27FC236}">
                <a16:creationId xmlns:a16="http://schemas.microsoft.com/office/drawing/2014/main" id="{C118C1E6-C708-6C44-BCC3-6E61140B932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0E83427-49DB-0644-874F-E49280E9DB1D}"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tiff"/><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mappemonde.mgm.fr/geovisu/124/fig5/"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9" descr="Montlouis 3.JPG">
            <a:extLst>
              <a:ext uri="{FF2B5EF4-FFF2-40B4-BE49-F238E27FC236}">
                <a16:creationId xmlns:a16="http://schemas.microsoft.com/office/drawing/2014/main" id="{CDC6ABCC-EB4C-0251-94AA-78725FC3F2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4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14F01FA3-51A8-7649-8A11-C11C6C3CC80A}"/>
              </a:ext>
            </a:extLst>
          </p:cNvPr>
          <p:cNvSpPr>
            <a:spLocks noGrp="1"/>
          </p:cNvSpPr>
          <p:nvPr>
            <p:ph type="ctrTitle"/>
          </p:nvPr>
        </p:nvSpPr>
        <p:spPr>
          <a:xfrm>
            <a:off x="444500" y="5517232"/>
            <a:ext cx="8458200" cy="1149350"/>
          </a:xfrm>
          <a:gradFill rotWithShape="1">
            <a:gsLst>
              <a:gs pos="0">
                <a:srgbClr val="AFE0E4"/>
              </a:gs>
              <a:gs pos="20000">
                <a:srgbClr val="AFDEE2"/>
              </a:gs>
              <a:gs pos="100000">
                <a:srgbClr val="85AAAD"/>
              </a:gs>
            </a:gsLst>
            <a:lin ang="5400000"/>
          </a:gradFill>
          <a:ln cap="flat">
            <a:solidFill>
              <a:srgbClr val="B6DCDF"/>
            </a:solidFill>
            <a:miter lim="800000"/>
            <a:headEnd/>
            <a:tailEnd/>
          </a:ln>
          <a:effectLst>
            <a:outerShdw blurRad="40000" dist="23000" dir="5400000" rotWithShape="0">
              <a:srgbClr val="000000">
                <a:alpha val="34999"/>
              </a:srgbClr>
            </a:outerShdw>
          </a:effectLst>
        </p:spPr>
        <p:txBody>
          <a:bodyPr/>
          <a:lstStyle/>
          <a:p>
            <a:pPr>
              <a:spcAft>
                <a:spcPts val="1200"/>
              </a:spcAft>
              <a:defRPr/>
            </a:pPr>
            <a:r>
              <a:rPr lang="fr-FR" altLang="fr-FR" sz="2400" dirty="0">
                <a:solidFill>
                  <a:schemeClr val="tx1"/>
                </a:solidFill>
                <a:latin typeface="+mn-lt"/>
                <a:ea typeface="ＭＳ Ｐゴシック" charset="-128"/>
                <a:cs typeface="+mn-cs"/>
              </a:rPr>
              <a:t>La complexification du modèle résidentiel périurbain</a:t>
            </a:r>
            <a:br>
              <a:rPr lang="fr-FR" altLang="fr-FR" sz="2400" dirty="0">
                <a:solidFill>
                  <a:schemeClr val="tx1"/>
                </a:solidFill>
                <a:latin typeface="+mn-lt"/>
                <a:ea typeface="ＭＳ Ｐゴシック" charset="-128"/>
                <a:cs typeface="+mn-cs"/>
              </a:rPr>
            </a:br>
            <a:r>
              <a:rPr lang="fr-FR" altLang="fr-FR" sz="2400" dirty="0">
                <a:solidFill>
                  <a:schemeClr val="tx1"/>
                </a:solidFill>
                <a:latin typeface="+mn-lt"/>
                <a:ea typeface="ＭＳ Ｐゴシック" charset="-128"/>
                <a:cs typeface="+mn-cs"/>
              </a:rPr>
              <a:t>Une lecture par les trajectoires</a:t>
            </a:r>
            <a:br>
              <a:rPr lang="fr-FR" altLang="fr-FR" sz="2400" dirty="0">
                <a:solidFill>
                  <a:schemeClr val="tx1"/>
                </a:solidFill>
                <a:latin typeface="+mn-lt"/>
                <a:ea typeface="ＭＳ Ｐゴシック" charset="-128"/>
                <a:cs typeface="+mn-cs"/>
              </a:rPr>
            </a:br>
            <a:r>
              <a:rPr lang="fr-FR" altLang="fr-FR" sz="1600" dirty="0">
                <a:solidFill>
                  <a:schemeClr val="tx1"/>
                </a:solidFill>
                <a:latin typeface="+mn-lt"/>
                <a:ea typeface="ＭＳ Ｐゴシック" charset="-128"/>
                <a:cs typeface="+mn-cs"/>
              </a:rPr>
              <a:t>Laurent Cailly, géographe, Université de Tours.</a:t>
            </a:r>
          </a:p>
        </p:txBody>
      </p:sp>
      <p:pic>
        <p:nvPicPr>
          <p:cNvPr id="15363" name="Image 3" descr="3 Logos.jpg">
            <a:extLst>
              <a:ext uri="{FF2B5EF4-FFF2-40B4-BE49-F238E27FC236}">
                <a16:creationId xmlns:a16="http://schemas.microsoft.com/office/drawing/2014/main" id="{9ACAF95E-646C-78D0-A72C-598E313F57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26988"/>
            <a:ext cx="3559175" cy="77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 1" descr="Schéma=.jpeg">
            <a:extLst>
              <a:ext uri="{FF2B5EF4-FFF2-40B4-BE49-F238E27FC236}">
                <a16:creationId xmlns:a16="http://schemas.microsoft.com/office/drawing/2014/main" id="{C972447B-BE5F-BBA5-AA3F-FCFC1FCD60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807DC0C5-832D-5D4F-96AF-2E2AD3FA4B15}"/>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defRPr/>
            </a:pPr>
            <a:r>
              <a:rPr lang="fr-FR" altLang="fr-FR" dirty="0">
                <a:solidFill>
                  <a:srgbClr val="FFFFFF"/>
                </a:solidFill>
                <a:latin typeface="Times New Roman" charset="0"/>
                <a:ea typeface="Times New Roman" charset="0"/>
                <a:cs typeface="Times New Roman" charset="0"/>
              </a:rPr>
              <a:t>1.3 Des trajectoires résidentielles entre parcours métropolitains et locaux</a:t>
            </a:r>
          </a:p>
        </p:txBody>
      </p:sp>
      <p:sp>
        <p:nvSpPr>
          <p:cNvPr id="29699" name="Rectangle 1">
            <a:extLst>
              <a:ext uri="{FF2B5EF4-FFF2-40B4-BE49-F238E27FC236}">
                <a16:creationId xmlns:a16="http://schemas.microsoft.com/office/drawing/2014/main" id="{B05AE5D9-FF67-516C-3F0D-D1004496EE60}"/>
              </a:ext>
            </a:extLst>
          </p:cNvPr>
          <p:cNvSpPr>
            <a:spLocks noChangeArrowheads="1"/>
          </p:cNvSpPr>
          <p:nvPr/>
        </p:nvSpPr>
        <p:spPr bwMode="auto">
          <a:xfrm>
            <a:off x="107950" y="6218238"/>
            <a:ext cx="9036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fr-FR" altLang="fr-FR" sz="1400">
                <a:latin typeface="Arial" panose="020B0604020202020204" pitchFamily="34" charset="0"/>
              </a:rPr>
              <a:t>Enjeux : accompagner les « parcours métropolitains » et les « parcours locaux », diversifier l’offre de logements, lutter contre la périurbanisation subie, etc.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Image 1" descr="Schéma=.jpeg">
            <a:extLst>
              <a:ext uri="{FF2B5EF4-FFF2-40B4-BE49-F238E27FC236}">
                <a16:creationId xmlns:a16="http://schemas.microsoft.com/office/drawing/2014/main" id="{D181A815-E9C8-51D1-C2A1-6F302FF600C0}"/>
              </a:ext>
            </a:extLst>
          </p:cNvPr>
          <p:cNvPicPr>
            <a:picLocks noChangeAspect="1"/>
          </p:cNvPicPr>
          <p:nvPr/>
        </p:nvPicPr>
        <p:blipFill>
          <a:blip r:embed="rId2">
            <a:extLst>
              <a:ext uri="{28A0092B-C50C-407E-A947-70E740481C1C}">
                <a14:useLocalDpi xmlns:a14="http://schemas.microsoft.com/office/drawing/2010/main" val="0"/>
              </a:ext>
            </a:extLst>
          </a:blip>
          <a:srcRect l="26846" t="6398" b="17242"/>
          <a:stretch>
            <a:fillRect/>
          </a:stretch>
        </p:blipFill>
        <p:spPr bwMode="auto">
          <a:xfrm>
            <a:off x="-468909" y="1341438"/>
            <a:ext cx="6769101"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0213DFC3-6DF9-C74F-BFAF-997E845B0CA3}"/>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defRPr/>
            </a:pPr>
            <a:r>
              <a:rPr lang="fr-FR" altLang="fr-FR" dirty="0">
                <a:solidFill>
                  <a:srgbClr val="FFFFFF"/>
                </a:solidFill>
                <a:latin typeface="Times New Roman" panose="02020603050405020304" pitchFamily="18" charset="0"/>
                <a:cs typeface="Times New Roman" panose="02020603050405020304" pitchFamily="18" charset="0"/>
              </a:rPr>
              <a:t>1.4 Des mobilités d’échelle métropolitaine, en « boomerang »</a:t>
            </a:r>
          </a:p>
        </p:txBody>
      </p:sp>
      <p:sp>
        <p:nvSpPr>
          <p:cNvPr id="33795" name="ZoneTexte 20">
            <a:extLst>
              <a:ext uri="{FF2B5EF4-FFF2-40B4-BE49-F238E27FC236}">
                <a16:creationId xmlns:a16="http://schemas.microsoft.com/office/drawing/2014/main" id="{F0641697-4404-CE80-6DF0-C95324E41C68}"/>
              </a:ext>
            </a:extLst>
          </p:cNvPr>
          <p:cNvSpPr txBox="1">
            <a:spLocks noChangeArrowheads="1"/>
          </p:cNvSpPr>
          <p:nvPr/>
        </p:nvSpPr>
        <p:spPr bwMode="auto">
          <a:xfrm>
            <a:off x="6301234" y="748878"/>
            <a:ext cx="2735262" cy="586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500" dirty="0"/>
              <a:t>• 2/3 des ménages se sont formés dans le cœur métropolitain : pépinière de jeunes couples !</a:t>
            </a:r>
          </a:p>
          <a:p>
            <a:pPr>
              <a:spcBef>
                <a:spcPct val="0"/>
              </a:spcBef>
              <a:buFontTx/>
              <a:buNone/>
            </a:pPr>
            <a:endParaRPr lang="fr-FR" altLang="fr-FR" sz="1500" dirty="0"/>
          </a:p>
          <a:p>
            <a:pPr>
              <a:spcBef>
                <a:spcPct val="0"/>
              </a:spcBef>
              <a:buFontTx/>
              <a:buNone/>
            </a:pPr>
            <a:r>
              <a:rPr lang="fr-FR" altLang="fr-FR" sz="1500" dirty="0"/>
              <a:t>• Ils ont majoritairement connu deux ou trois étapes avant de s’installer en périurbain</a:t>
            </a:r>
          </a:p>
          <a:p>
            <a:pPr>
              <a:spcBef>
                <a:spcPct val="0"/>
              </a:spcBef>
              <a:buFontTx/>
              <a:buNone/>
            </a:pPr>
            <a:endParaRPr lang="fr-FR" altLang="fr-FR" sz="1500" dirty="0"/>
          </a:p>
          <a:p>
            <a:pPr>
              <a:spcBef>
                <a:spcPct val="0"/>
              </a:spcBef>
              <a:buFontTx/>
              <a:buNone/>
            </a:pPr>
            <a:r>
              <a:rPr lang="fr-FR" altLang="fr-FR" sz="1500" dirty="0"/>
              <a:t>Une partie des ménages est concernée par une trajectoire retour, avec :</a:t>
            </a:r>
          </a:p>
          <a:p>
            <a:pPr>
              <a:spcBef>
                <a:spcPct val="0"/>
              </a:spcBef>
              <a:buFontTx/>
              <a:buNone/>
            </a:pPr>
            <a:endParaRPr lang="fr-FR" altLang="fr-FR" sz="1500" dirty="0"/>
          </a:p>
          <a:p>
            <a:pPr>
              <a:spcBef>
                <a:spcPct val="0"/>
              </a:spcBef>
              <a:buFontTx/>
              <a:buNone/>
            </a:pPr>
            <a:r>
              <a:rPr lang="fr-FR" altLang="fr-FR" sz="1500" dirty="0"/>
              <a:t>• l’avancée en âge des enfants</a:t>
            </a:r>
          </a:p>
          <a:p>
            <a:pPr>
              <a:spcBef>
                <a:spcPct val="0"/>
              </a:spcBef>
              <a:buFontTx/>
              <a:buNone/>
            </a:pPr>
            <a:endParaRPr lang="fr-FR" altLang="fr-FR" sz="1500" dirty="0"/>
          </a:p>
          <a:p>
            <a:pPr>
              <a:spcBef>
                <a:spcPct val="0"/>
              </a:spcBef>
              <a:buFontTx/>
              <a:buNone/>
            </a:pPr>
            <a:r>
              <a:rPr lang="fr-FR" altLang="fr-FR" sz="1500" dirty="0"/>
              <a:t>• l’augmentation du budget disponible</a:t>
            </a:r>
          </a:p>
          <a:p>
            <a:pPr>
              <a:spcBef>
                <a:spcPct val="0"/>
              </a:spcBef>
              <a:buFontTx/>
              <a:buNone/>
            </a:pPr>
            <a:endParaRPr lang="fr-FR" altLang="fr-FR" sz="1500" dirty="0"/>
          </a:p>
          <a:p>
            <a:pPr>
              <a:spcBef>
                <a:spcPct val="0"/>
              </a:spcBef>
              <a:buFontTx/>
              <a:buNone/>
            </a:pPr>
            <a:r>
              <a:rPr lang="fr-FR" altLang="fr-FR" sz="1500" dirty="0"/>
              <a:t>• les séparations conjugales</a:t>
            </a:r>
          </a:p>
          <a:p>
            <a:pPr>
              <a:spcBef>
                <a:spcPct val="0"/>
              </a:spcBef>
              <a:buFontTx/>
              <a:buNone/>
            </a:pPr>
            <a:endParaRPr lang="fr-FR" altLang="fr-FR" sz="1500" dirty="0"/>
          </a:p>
          <a:p>
            <a:pPr>
              <a:spcBef>
                <a:spcPct val="0"/>
              </a:spcBef>
              <a:buFontTx/>
              <a:buNone/>
            </a:pPr>
            <a:r>
              <a:rPr lang="fr-FR" altLang="fr-FR" sz="1500" dirty="0"/>
              <a:t>•  le vieillissement, retour possible des têtes grises</a:t>
            </a:r>
          </a:p>
          <a:p>
            <a:pPr>
              <a:spcBef>
                <a:spcPct val="0"/>
              </a:spcBef>
              <a:buFontTx/>
              <a:buNone/>
            </a:pPr>
            <a:endParaRPr lang="fr-FR" altLang="fr-FR" sz="1500" dirty="0"/>
          </a:p>
          <a:p>
            <a:pPr>
              <a:spcBef>
                <a:spcPct val="0"/>
              </a:spcBef>
              <a:buFontTx/>
              <a:buNone/>
            </a:pPr>
            <a:r>
              <a:rPr lang="fr-FR" altLang="fr-FR" sz="1500" dirty="0"/>
              <a:t>Mais la majeure partie des ménages aspirent à vieillir en périurbain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07DC0C5-832D-5D4F-96AF-2E2AD3FA4B15}"/>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defRPr/>
            </a:pPr>
            <a:r>
              <a:rPr lang="fr-FR" altLang="fr-FR" dirty="0">
                <a:solidFill>
                  <a:srgbClr val="FFFFFF"/>
                </a:solidFill>
                <a:latin typeface="Times New Roman" charset="0"/>
                <a:ea typeface="Times New Roman" charset="0"/>
                <a:cs typeface="Times New Roman" charset="0"/>
              </a:rPr>
              <a:t>1.5 Des mobilités de proximité, révélatrices d’un ancrage dans le </a:t>
            </a:r>
            <a:r>
              <a:rPr lang="fr-FR" altLang="fr-FR" dirty="0" err="1">
                <a:solidFill>
                  <a:srgbClr val="FFFFFF"/>
                </a:solidFill>
                <a:latin typeface="Times New Roman" charset="0"/>
                <a:ea typeface="Times New Roman" charset="0"/>
                <a:cs typeface="Times New Roman" charset="0"/>
              </a:rPr>
              <a:t>périurb</a:t>
            </a:r>
            <a:r>
              <a:rPr lang="fr-FR" altLang="fr-FR" dirty="0">
                <a:solidFill>
                  <a:srgbClr val="FFFFFF"/>
                </a:solidFill>
                <a:latin typeface="Times New Roman" charset="0"/>
                <a:ea typeface="Times New Roman" charset="0"/>
                <a:cs typeface="Times New Roman" charset="0"/>
              </a:rPr>
              <a:t>. </a:t>
            </a:r>
          </a:p>
        </p:txBody>
      </p:sp>
      <p:sp>
        <p:nvSpPr>
          <p:cNvPr id="34818" name="Rectangle 1">
            <a:extLst>
              <a:ext uri="{FF2B5EF4-FFF2-40B4-BE49-F238E27FC236}">
                <a16:creationId xmlns:a16="http://schemas.microsoft.com/office/drawing/2014/main" id="{FCD405BC-753A-F72C-DA5B-40560893133C}"/>
              </a:ext>
            </a:extLst>
          </p:cNvPr>
          <p:cNvSpPr>
            <a:spLocks noChangeArrowheads="1"/>
          </p:cNvSpPr>
          <p:nvPr/>
        </p:nvSpPr>
        <p:spPr bwMode="auto">
          <a:xfrm>
            <a:off x="107950" y="6218238"/>
            <a:ext cx="9036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fr-FR" altLang="fr-FR" sz="1400">
                <a:latin typeface="Arial" panose="020B0604020202020204" pitchFamily="34" charset="0"/>
              </a:rPr>
              <a:t>Enjeux : accompagner les « parcours métropolitains » et les « parcours locaux », diversifier l’offre de logements, lutter contre la périurbanisation subie et freiner la gentrification des premières couronnes, etc. </a:t>
            </a:r>
          </a:p>
        </p:txBody>
      </p:sp>
      <p:pic>
        <p:nvPicPr>
          <p:cNvPr id="34819" name="Image 1" descr="Schéma=.jpeg">
            <a:extLst>
              <a:ext uri="{FF2B5EF4-FFF2-40B4-BE49-F238E27FC236}">
                <a16:creationId xmlns:a16="http://schemas.microsoft.com/office/drawing/2014/main" id="{A84E96C3-5CB1-482E-1857-303597691A42}"/>
              </a:ext>
            </a:extLst>
          </p:cNvPr>
          <p:cNvPicPr>
            <a:picLocks noChangeAspect="1"/>
          </p:cNvPicPr>
          <p:nvPr/>
        </p:nvPicPr>
        <p:blipFill>
          <a:blip r:embed="rId2">
            <a:extLst>
              <a:ext uri="{28A0092B-C50C-407E-A947-70E740481C1C}">
                <a14:useLocalDpi xmlns:a14="http://schemas.microsoft.com/office/drawing/2010/main" val="0"/>
              </a:ext>
            </a:extLst>
          </a:blip>
          <a:srcRect l="26846" t="6398" b="17242"/>
          <a:stretch>
            <a:fillRect/>
          </a:stretch>
        </p:blipFill>
        <p:spPr bwMode="auto">
          <a:xfrm>
            <a:off x="-342900" y="1125538"/>
            <a:ext cx="6767513"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ZoneTexte 20">
            <a:extLst>
              <a:ext uri="{FF2B5EF4-FFF2-40B4-BE49-F238E27FC236}">
                <a16:creationId xmlns:a16="http://schemas.microsoft.com/office/drawing/2014/main" id="{DCE74855-C59B-3057-D926-ABC87C8CA92F}"/>
              </a:ext>
            </a:extLst>
          </p:cNvPr>
          <p:cNvSpPr txBox="1">
            <a:spLocks noChangeArrowheads="1"/>
          </p:cNvSpPr>
          <p:nvPr/>
        </p:nvSpPr>
        <p:spPr bwMode="auto">
          <a:xfrm>
            <a:off x="6407150" y="549275"/>
            <a:ext cx="2736850"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500" dirty="0"/>
              <a:t>• Des logements provisoires avant l’accession à la propriété</a:t>
            </a:r>
          </a:p>
          <a:p>
            <a:pPr>
              <a:spcBef>
                <a:spcPct val="0"/>
              </a:spcBef>
              <a:buFontTx/>
              <a:buNone/>
            </a:pPr>
            <a:endParaRPr lang="fr-FR" altLang="fr-FR" sz="1500" dirty="0"/>
          </a:p>
          <a:p>
            <a:pPr>
              <a:spcBef>
                <a:spcPct val="0"/>
              </a:spcBef>
              <a:buFontTx/>
              <a:buNone/>
            </a:pPr>
            <a:r>
              <a:rPr lang="fr-FR" altLang="fr-FR" sz="1500" dirty="0"/>
              <a:t>• Des mobilités de proximité liée à des gains de confort</a:t>
            </a:r>
          </a:p>
          <a:p>
            <a:pPr>
              <a:spcBef>
                <a:spcPct val="0"/>
              </a:spcBef>
              <a:buFontTx/>
              <a:buNone/>
            </a:pPr>
            <a:endParaRPr lang="fr-FR" altLang="fr-FR" sz="1500" dirty="0"/>
          </a:p>
          <a:p>
            <a:pPr>
              <a:spcBef>
                <a:spcPct val="0"/>
              </a:spcBef>
              <a:buFontTx/>
              <a:buNone/>
            </a:pPr>
            <a:r>
              <a:rPr lang="fr-FR" altLang="fr-FR" sz="1500" dirty="0"/>
              <a:t>• Des mobilités de proximité liée à des repositionnements</a:t>
            </a:r>
          </a:p>
          <a:p>
            <a:pPr>
              <a:spcBef>
                <a:spcPct val="0"/>
              </a:spcBef>
              <a:buFontTx/>
              <a:buNone/>
            </a:pPr>
            <a:endParaRPr lang="fr-FR" altLang="fr-FR" sz="1500" dirty="0"/>
          </a:p>
          <a:p>
            <a:pPr>
              <a:spcBef>
                <a:spcPct val="0"/>
              </a:spcBef>
              <a:buFontTx/>
              <a:buNone/>
            </a:pPr>
            <a:r>
              <a:rPr lang="fr-FR" altLang="fr-FR" sz="1500" dirty="0"/>
              <a:t>• Des mobilités de proximité liée aux décohabitations, séparations ou vieillissement</a:t>
            </a:r>
          </a:p>
          <a:p>
            <a:pPr>
              <a:spcBef>
                <a:spcPct val="0"/>
              </a:spcBef>
              <a:buFontTx/>
              <a:buNone/>
            </a:pPr>
            <a:endParaRPr lang="fr-FR" altLang="fr-FR" sz="1500" dirty="0"/>
          </a:p>
          <a:p>
            <a:pPr>
              <a:spcBef>
                <a:spcPct val="0"/>
              </a:spcBef>
              <a:buFontTx/>
              <a:buNone/>
            </a:pPr>
            <a:r>
              <a:rPr lang="fr-FR" altLang="fr-FR" sz="1500" dirty="0"/>
              <a:t>• Des logiques d’ancrage dans un quadrant / secteur (immobiles)</a:t>
            </a:r>
          </a:p>
          <a:p>
            <a:pPr>
              <a:spcBef>
                <a:spcPct val="0"/>
              </a:spcBef>
              <a:buFontTx/>
              <a:buNone/>
            </a:pPr>
            <a:endParaRPr lang="fr-FR" altLang="fr-FR" sz="1500" dirty="0"/>
          </a:p>
          <a:p>
            <a:pPr>
              <a:spcBef>
                <a:spcPct val="0"/>
              </a:spcBef>
              <a:buFontTx/>
              <a:buNone/>
            </a:pPr>
            <a:r>
              <a:rPr lang="fr-FR" altLang="fr-FR" sz="1500" dirty="0"/>
              <a:t>•  Des parcours locaux exigeant / rendu possibles par une diversification de l’habitat</a:t>
            </a:r>
          </a:p>
          <a:p>
            <a:pPr>
              <a:spcBef>
                <a:spcPct val="0"/>
              </a:spcBef>
              <a:buFontTx/>
              <a:buNone/>
            </a:pPr>
            <a:endParaRPr lang="fr-FR" altLang="fr-FR" sz="1500" dirty="0"/>
          </a:p>
          <a:p>
            <a:pPr>
              <a:spcBef>
                <a:spcPct val="0"/>
              </a:spcBef>
              <a:buFontTx/>
              <a:buNone/>
            </a:pPr>
            <a:r>
              <a:rPr lang="fr-FR" altLang="fr-FR" sz="1500" dirty="0"/>
              <a:t>Deux échelles de fonctionnement des mobilités résidentielles, entre transaction et autonomie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A8799-61BC-77FD-C719-5DC435C03861}"/>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399325F5-C959-B745-FCC0-B725FB16A7D1}"/>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defRPr/>
            </a:pPr>
            <a:r>
              <a:rPr lang="fr-FR" altLang="fr-FR" sz="2400" dirty="0">
                <a:solidFill>
                  <a:srgbClr val="FFFFFF"/>
                </a:solidFill>
              </a:rPr>
              <a:t>2.1 Un modèle résidentiel au bord de l’éclatement…</a:t>
            </a:r>
          </a:p>
        </p:txBody>
      </p:sp>
      <p:sp>
        <p:nvSpPr>
          <p:cNvPr id="27650" name="ZoneTexte 1">
            <a:extLst>
              <a:ext uri="{FF2B5EF4-FFF2-40B4-BE49-F238E27FC236}">
                <a16:creationId xmlns:a16="http://schemas.microsoft.com/office/drawing/2014/main" id="{A0A577AA-05FF-7D29-FAB0-3EB4DAEFA3D1}"/>
              </a:ext>
            </a:extLst>
          </p:cNvPr>
          <p:cNvSpPr txBox="1">
            <a:spLocks noChangeArrowheads="1"/>
          </p:cNvSpPr>
          <p:nvPr/>
        </p:nvSpPr>
        <p:spPr bwMode="auto">
          <a:xfrm>
            <a:off x="323850" y="1628775"/>
            <a:ext cx="86407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pPr>
            <a:r>
              <a:rPr lang="fr-FR" altLang="fr-FR" sz="1600"/>
              <a:t>Périurbain « d’élection » vs périurbain « d’assignation » : le poids inégal de la contrainte financière</a:t>
            </a:r>
          </a:p>
          <a:p>
            <a:pPr eaLnBrk="1" hangingPunct="1">
              <a:spcBef>
                <a:spcPct val="0"/>
              </a:spcBef>
              <a:buFontTx/>
              <a:buNone/>
            </a:pPr>
            <a:endParaRPr lang="fr-FR" altLang="fr-FR" sz="1600"/>
          </a:p>
          <a:p>
            <a:pPr eaLnBrk="1" hangingPunct="1">
              <a:spcBef>
                <a:spcPct val="0"/>
              </a:spcBef>
            </a:pPr>
            <a:r>
              <a:rPr lang="fr-FR" altLang="fr-FR" sz="1600"/>
              <a:t>Périurbain « péri-rural » vs « péri-citadin » : une différenciation des systèmes de préférence</a:t>
            </a:r>
          </a:p>
          <a:p>
            <a:pPr eaLnBrk="1" hangingPunct="1">
              <a:spcBef>
                <a:spcPct val="0"/>
              </a:spcBef>
            </a:pPr>
            <a:endParaRPr lang="fr-FR" altLang="fr-FR" sz="1600"/>
          </a:p>
          <a:p>
            <a:pPr eaLnBrk="1" hangingPunct="1">
              <a:spcBef>
                <a:spcPct val="0"/>
              </a:spcBef>
            </a:pPr>
            <a:r>
              <a:rPr lang="fr-FR" altLang="fr-FR" sz="1600"/>
              <a:t>Périurbain « d’installation » vs « périurbain d’ancrage » : la diversité des origines</a:t>
            </a:r>
          </a:p>
          <a:p>
            <a:pPr eaLnBrk="1" hangingPunct="1">
              <a:spcBef>
                <a:spcPct val="0"/>
              </a:spcBef>
            </a:pPr>
            <a:endParaRPr lang="fr-FR" altLang="fr-FR" sz="1600"/>
          </a:p>
        </p:txBody>
      </p:sp>
      <p:sp>
        <p:nvSpPr>
          <p:cNvPr id="4" name="ZoneTexte 3">
            <a:extLst>
              <a:ext uri="{FF2B5EF4-FFF2-40B4-BE49-F238E27FC236}">
                <a16:creationId xmlns:a16="http://schemas.microsoft.com/office/drawing/2014/main" id="{965DCAEB-6135-B615-27C4-A70ED455EF5C}"/>
              </a:ext>
            </a:extLst>
          </p:cNvPr>
          <p:cNvSpPr txBox="1">
            <a:spLocks noChangeArrowheads="1"/>
          </p:cNvSpPr>
          <p:nvPr/>
        </p:nvSpPr>
        <p:spPr bwMode="auto">
          <a:xfrm>
            <a:off x="669925" y="681038"/>
            <a:ext cx="7283450" cy="646112"/>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fr-FR" altLang="fr-FR" sz="1800" dirty="0">
                <a:solidFill>
                  <a:srgbClr val="000000"/>
                </a:solidFill>
              </a:rPr>
              <a:t>Le choix d’habitat et le sens de l’installation périurbaine diffèrent selon la position sociale et la trajectoire résidentielle</a:t>
            </a:r>
          </a:p>
        </p:txBody>
      </p:sp>
      <p:grpSp>
        <p:nvGrpSpPr>
          <p:cNvPr id="27655" name="Groupe 1">
            <a:extLst>
              <a:ext uri="{FF2B5EF4-FFF2-40B4-BE49-F238E27FC236}">
                <a16:creationId xmlns:a16="http://schemas.microsoft.com/office/drawing/2014/main" id="{0593D62F-B311-5DE6-2B23-630FD2B4A660}"/>
              </a:ext>
            </a:extLst>
          </p:cNvPr>
          <p:cNvGrpSpPr>
            <a:grpSpLocks/>
          </p:cNvGrpSpPr>
          <p:nvPr/>
        </p:nvGrpSpPr>
        <p:grpSpPr bwMode="auto">
          <a:xfrm>
            <a:off x="2060574" y="3427413"/>
            <a:ext cx="5167313" cy="3322638"/>
            <a:chOff x="4084638" y="3635375"/>
            <a:chExt cx="5167312" cy="3322638"/>
          </a:xfrm>
        </p:grpSpPr>
        <p:sp>
          <p:nvSpPr>
            <p:cNvPr id="27656" name="Rectangle 4">
              <a:extLst>
                <a:ext uri="{FF2B5EF4-FFF2-40B4-BE49-F238E27FC236}">
                  <a16:creationId xmlns:a16="http://schemas.microsoft.com/office/drawing/2014/main" id="{DACE61E8-4466-712D-4799-86600B00F1A6}"/>
                </a:ext>
              </a:extLst>
            </p:cNvPr>
            <p:cNvSpPr>
              <a:spLocks noChangeArrowheads="1"/>
            </p:cNvSpPr>
            <p:nvPr/>
          </p:nvSpPr>
          <p:spPr bwMode="auto">
            <a:xfrm>
              <a:off x="4505325" y="3635375"/>
              <a:ext cx="4572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fr-FR" altLang="fr-FR" sz="1500" b="1" dirty="0">
                  <a:latin typeface="Arial" panose="020B0604020202020204" pitchFamily="34" charset="0"/>
                  <a:cs typeface="Arial" panose="020B0604020202020204" pitchFamily="34" charset="0"/>
                </a:rPr>
                <a:t>Des préférences et des stratégies d’habitat : « péri-rural » vs « péri-citadin »</a:t>
              </a:r>
            </a:p>
          </p:txBody>
        </p:sp>
        <p:pic>
          <p:nvPicPr>
            <p:cNvPr id="27657" name="Image 1">
              <a:extLst>
                <a:ext uri="{FF2B5EF4-FFF2-40B4-BE49-F238E27FC236}">
                  <a16:creationId xmlns:a16="http://schemas.microsoft.com/office/drawing/2014/main" id="{93036037-DA0A-972C-166D-EBAB0C91D9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56488" y="4238625"/>
              <a:ext cx="16954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Image 1">
              <a:extLst>
                <a:ext uri="{FF2B5EF4-FFF2-40B4-BE49-F238E27FC236}">
                  <a16:creationId xmlns:a16="http://schemas.microsoft.com/office/drawing/2014/main" id="{FBFB7EA4-FB65-9E84-B7EE-5AB240735D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4221163"/>
              <a:ext cx="1719262"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Image 2">
              <a:extLst>
                <a:ext uri="{FF2B5EF4-FFF2-40B4-BE49-F238E27FC236}">
                  <a16:creationId xmlns:a16="http://schemas.microsoft.com/office/drawing/2014/main" id="{2AF31480-D3C5-07E4-ED35-C51933A570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8550" y="5676900"/>
              <a:ext cx="1706563"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ZoneTexte 7">
              <a:extLst>
                <a:ext uri="{FF2B5EF4-FFF2-40B4-BE49-F238E27FC236}">
                  <a16:creationId xmlns:a16="http://schemas.microsoft.com/office/drawing/2014/main" id="{04750B34-319F-8BDB-26CF-E19FC79DD223}"/>
                </a:ext>
              </a:extLst>
            </p:cNvPr>
            <p:cNvSpPr txBox="1">
              <a:spLocks noChangeArrowheads="1"/>
            </p:cNvSpPr>
            <p:nvPr/>
          </p:nvSpPr>
          <p:spPr bwMode="auto">
            <a:xfrm>
              <a:off x="4084638" y="4779963"/>
              <a:ext cx="8477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fr-FR" altLang="fr-FR" sz="800">
                  <a:latin typeface="Times New Roman" panose="02020603050405020304" pitchFamily="18" charset="0"/>
                  <a:cs typeface="Times New Roman" panose="02020603050405020304" pitchFamily="18" charset="0"/>
                </a:rPr>
                <a:t>La Membrolle-sur-Choisille, à 10 mn de Tours, le (petit) jardin comme principale nature…</a:t>
              </a:r>
            </a:p>
          </p:txBody>
        </p:sp>
        <p:sp>
          <p:nvSpPr>
            <p:cNvPr id="27661" name="ZoneTexte 4">
              <a:extLst>
                <a:ext uri="{FF2B5EF4-FFF2-40B4-BE49-F238E27FC236}">
                  <a16:creationId xmlns:a16="http://schemas.microsoft.com/office/drawing/2014/main" id="{D8DD3206-BB4D-86A8-ACE3-74A0A685C7A4}"/>
                </a:ext>
              </a:extLst>
            </p:cNvPr>
            <p:cNvSpPr txBox="1">
              <a:spLocks noChangeArrowheads="1"/>
            </p:cNvSpPr>
            <p:nvPr/>
          </p:nvSpPr>
          <p:spPr bwMode="auto">
            <a:xfrm>
              <a:off x="6670675" y="4232275"/>
              <a:ext cx="811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fr-FR" altLang="fr-FR" sz="800">
                  <a:latin typeface="Times New Roman" panose="02020603050405020304" pitchFamily="18" charset="0"/>
                  <a:cs typeface="Times New Roman" panose="02020603050405020304" pitchFamily="18" charset="0"/>
                </a:rPr>
                <a:t>St-Etienne de Chigny, à 15 mn de Tours, les résidents de la vue…</a:t>
              </a:r>
            </a:p>
          </p:txBody>
        </p:sp>
        <p:sp>
          <p:nvSpPr>
            <p:cNvPr id="27662" name="ZoneTexte 7">
              <a:extLst>
                <a:ext uri="{FF2B5EF4-FFF2-40B4-BE49-F238E27FC236}">
                  <a16:creationId xmlns:a16="http://schemas.microsoft.com/office/drawing/2014/main" id="{14F2AB82-B9A5-FF05-31F7-9AE342F6C998}"/>
                </a:ext>
              </a:extLst>
            </p:cNvPr>
            <p:cNvSpPr txBox="1">
              <a:spLocks noChangeArrowheads="1"/>
            </p:cNvSpPr>
            <p:nvPr/>
          </p:nvSpPr>
          <p:spPr bwMode="auto">
            <a:xfrm>
              <a:off x="7958138" y="6059488"/>
              <a:ext cx="12938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fr-FR" altLang="fr-FR" sz="800">
                  <a:latin typeface="Times New Roman" panose="02020603050405020304" pitchFamily="18" charset="0"/>
                  <a:cs typeface="Times New Roman" panose="02020603050405020304" pitchFamily="18" charset="0"/>
                </a:rPr>
                <a:t>Villiers au Bouin, un pavillon, à 40 km de Tours..</a:t>
              </a:r>
            </a:p>
          </p:txBody>
        </p:sp>
      </p:grpSp>
    </p:spTree>
    <p:extLst>
      <p:ext uri="{BB962C8B-B14F-4D97-AF65-F5344CB8AC3E}">
        <p14:creationId xmlns:p14="http://schemas.microsoft.com/office/powerpoint/2010/main" val="2858765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 1" descr="Schéma=.jpeg">
            <a:extLst>
              <a:ext uri="{FF2B5EF4-FFF2-40B4-BE49-F238E27FC236}">
                <a16:creationId xmlns:a16="http://schemas.microsoft.com/office/drawing/2014/main" id="{18E7C73F-5A6F-99C5-311F-FD2EDD2CB6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77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807DC0C5-832D-5D4F-96AF-2E2AD3FA4B15}"/>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eaLnBrk="1" hangingPunct="1">
              <a:defRPr/>
            </a:pPr>
            <a:r>
              <a:rPr lang="fr-FR" altLang="fr-FR" dirty="0">
                <a:solidFill>
                  <a:srgbClr val="FFFFFF"/>
                </a:solidFill>
                <a:latin typeface="Times New Roman" charset="0"/>
                <a:ea typeface="Times New Roman" charset="0"/>
                <a:cs typeface="Times New Roman" charset="0"/>
              </a:rPr>
              <a:t>2.2 Trois sous-modèles résidentiels</a:t>
            </a:r>
          </a:p>
        </p:txBody>
      </p:sp>
      <p:pic>
        <p:nvPicPr>
          <p:cNvPr id="2" name="Image 1" descr="Schéma=.jpeg">
            <a:extLst>
              <a:ext uri="{FF2B5EF4-FFF2-40B4-BE49-F238E27FC236}">
                <a16:creationId xmlns:a16="http://schemas.microsoft.com/office/drawing/2014/main" id="{0671E0B7-39AB-B927-AF6A-AC6201250E25}"/>
              </a:ext>
            </a:extLst>
          </p:cNvPr>
          <p:cNvPicPr>
            <a:picLocks noChangeAspect="1"/>
          </p:cNvPicPr>
          <p:nvPr/>
        </p:nvPicPr>
        <p:blipFill rotWithShape="1">
          <a:blip r:embed="rId2">
            <a:extLst>
              <a:ext uri="{28A0092B-C50C-407E-A947-70E740481C1C}">
                <a14:useLocalDpi xmlns:a14="http://schemas.microsoft.com/office/drawing/2010/main" val="0"/>
              </a:ext>
            </a:extLst>
          </a:blip>
          <a:srcRect l="31009" t="79894" r="2842"/>
          <a:stretch>
            <a:fillRect/>
          </a:stretch>
        </p:blipFill>
        <p:spPr bwMode="auto">
          <a:xfrm>
            <a:off x="251520" y="4838396"/>
            <a:ext cx="8784976" cy="168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re 1">
            <a:extLst>
              <a:ext uri="{FF2B5EF4-FFF2-40B4-BE49-F238E27FC236}">
                <a16:creationId xmlns:a16="http://schemas.microsoft.com/office/drawing/2014/main" id="{DA969E08-0738-C219-CA92-7E70BE5FE22F}"/>
              </a:ext>
            </a:extLst>
          </p:cNvPr>
          <p:cNvSpPr>
            <a:spLocks noGrp="1" noChangeArrowheads="1"/>
          </p:cNvSpPr>
          <p:nvPr>
            <p:ph type="title"/>
          </p:nvPr>
        </p:nvSpPr>
        <p:spPr>
          <a:xfrm>
            <a:off x="827088" y="908050"/>
            <a:ext cx="7772400" cy="1143000"/>
          </a:xfrm>
        </p:spPr>
        <p:txBody>
          <a:bodyPr/>
          <a:lstStyle/>
          <a:p>
            <a:r>
              <a:rPr lang="fr-FR" altLang="fr-FR" dirty="0">
                <a:latin typeface="Times New Roman" panose="02020603050405020304" pitchFamily="18" charset="0"/>
                <a:ea typeface="ＭＳ Ｐゴシック" panose="020B0600070205080204" pitchFamily="34" charset="-128"/>
                <a:cs typeface="Times New Roman" panose="02020603050405020304" pitchFamily="18" charset="0"/>
              </a:rPr>
              <a:t>3- Quelles trajectoires pour quels enjeux territoriaux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8E077-F9A1-6BB7-545D-4DF63411651A}"/>
            </a:ext>
          </a:extLst>
        </p:cNvPr>
        <p:cNvGrpSpPr/>
        <p:nvPr/>
      </p:nvGrpSpPr>
      <p:grpSpPr>
        <a:xfrm>
          <a:off x="0" y="0"/>
          <a:ext cx="0" cy="0"/>
          <a:chOff x="0" y="0"/>
          <a:chExt cx="0" cy="0"/>
        </a:xfrm>
      </p:grpSpPr>
      <p:pic>
        <p:nvPicPr>
          <p:cNvPr id="55297" name="Image 1">
            <a:extLst>
              <a:ext uri="{FF2B5EF4-FFF2-40B4-BE49-F238E27FC236}">
                <a16:creationId xmlns:a16="http://schemas.microsoft.com/office/drawing/2014/main" id="{0E65DFEC-EC1C-2AA3-5C3D-77AFAC40F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74033"/>
            <a:ext cx="4749279" cy="635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a16="http://schemas.microsoft.com/office/drawing/2014/main" id="{6358A8EC-CE90-27F0-DE9A-E0795ABB8BB2}"/>
              </a:ext>
            </a:extLst>
          </p:cNvPr>
          <p:cNvSpPr txBox="1">
            <a:spLocks noChangeArrowheads="1"/>
          </p:cNvSpPr>
          <p:nvPr/>
        </p:nvSpPr>
        <p:spPr bwMode="auto">
          <a:xfrm>
            <a:off x="0" y="0"/>
            <a:ext cx="9144000" cy="461963"/>
          </a:xfrm>
          <a:prstGeom prst="rect">
            <a:avLst/>
          </a:prstGeom>
          <a:gradFill rotWithShape="1">
            <a:gsLst>
              <a:gs pos="0">
                <a:srgbClr val="85AAAD"/>
              </a:gs>
              <a:gs pos="80000">
                <a:srgbClr val="AFDEE2"/>
              </a:gs>
              <a:gs pos="100000">
                <a:srgbClr val="AFE0E4"/>
              </a:gs>
            </a:gsLst>
            <a:lin ang="16200000"/>
          </a:gradFill>
          <a:ln w="9525">
            <a:solidFill>
              <a:srgbClr val="B6DCDF"/>
            </a:solidFill>
            <a:miter lim="800000"/>
            <a:headEnd/>
            <a:tailEnd/>
          </a:ln>
          <a:effectLst>
            <a:outerShdw blurRad="63500" dist="23000" dir="5400000" rotWithShape="0">
              <a:srgbClr val="000000">
                <a:alpha val="34999"/>
              </a:srgbClr>
            </a:outerShdw>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r>
              <a:rPr lang="fr-FR" altLang="fr-FR" dirty="0">
                <a:solidFill>
                  <a:srgbClr val="FFFFFF"/>
                </a:solidFill>
              </a:rPr>
              <a:t>3.1 Trajectoires résidentielles et différenciation des modes d’habiter</a:t>
            </a:r>
          </a:p>
        </p:txBody>
      </p:sp>
      <p:sp>
        <p:nvSpPr>
          <p:cNvPr id="55299" name="Rectangle 1">
            <a:extLst>
              <a:ext uri="{FF2B5EF4-FFF2-40B4-BE49-F238E27FC236}">
                <a16:creationId xmlns:a16="http://schemas.microsoft.com/office/drawing/2014/main" id="{6672037D-1314-5A1B-6B9E-A4599DDCC517}"/>
              </a:ext>
            </a:extLst>
          </p:cNvPr>
          <p:cNvSpPr>
            <a:spLocks noChangeArrowheads="1"/>
          </p:cNvSpPr>
          <p:nvPr/>
        </p:nvSpPr>
        <p:spPr bwMode="auto">
          <a:xfrm>
            <a:off x="733309" y="735012"/>
            <a:ext cx="28082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600" b="1">
                <a:latin typeface="Calibri" panose="020F0502020204030204" pitchFamily="34" charset="0"/>
              </a:rPr>
              <a:t>Vers une suburbanisation des modes d’habiter dans les premières couronnes ?</a:t>
            </a:r>
            <a:endParaRPr lang="fr-FR" altLang="fr-FR" sz="1600">
              <a:latin typeface="Calibri" panose="020F0502020204030204" pitchFamily="34" charset="0"/>
            </a:endParaRPr>
          </a:p>
        </p:txBody>
      </p:sp>
    </p:spTree>
    <p:extLst>
      <p:ext uri="{BB962C8B-B14F-4D97-AF65-F5344CB8AC3E}">
        <p14:creationId xmlns:p14="http://schemas.microsoft.com/office/powerpoint/2010/main" val="1855028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Google Shape;118;p17">
            <a:extLst>
              <a:ext uri="{FF2B5EF4-FFF2-40B4-BE49-F238E27FC236}">
                <a16:creationId xmlns:a16="http://schemas.microsoft.com/office/drawing/2014/main" id="{228A92E6-083A-78FC-401A-847BD3753457}"/>
              </a:ext>
            </a:extLst>
          </p:cNvPr>
          <p:cNvSpPr>
            <a:spLocks noGrp="1" noChangeArrowheads="1"/>
          </p:cNvSpPr>
          <p:nvPr>
            <p:ph type="title"/>
          </p:nvPr>
        </p:nvSpPr>
        <p:spPr>
          <a:xfrm>
            <a:off x="203200" y="623888"/>
            <a:ext cx="6240463" cy="571500"/>
          </a:xfrm>
        </p:spPr>
        <p:txBody>
          <a:bodyPr/>
          <a:lstStyle/>
          <a:p>
            <a:pPr>
              <a:spcBef>
                <a:spcPct val="0"/>
              </a:spcBef>
              <a:spcAft>
                <a:spcPct val="0"/>
              </a:spcAft>
            </a:pPr>
            <a:r>
              <a:rPr lang="fr-FR" altLang="fr-FR" sz="1600" b="1">
                <a:ea typeface="Open Sans" panose="020B0606030504020204" pitchFamily="34" charset="0"/>
                <a:cs typeface="Open Sans" panose="020B0606030504020204" pitchFamily="34" charset="0"/>
                <a:sym typeface="Open Sans" panose="020B0606030504020204" pitchFamily="34" charset="0"/>
              </a:rPr>
              <a:t>Marques d’embourgeoisement et construction des aménités environnementales : </a:t>
            </a:r>
            <a:r>
              <a:rPr lang="fr-FR" altLang="fr-FR" sz="1600" b="1">
                <a:ea typeface="ＭＳ Ｐゴシック" panose="020B0600070205080204" pitchFamily="34" charset="-128"/>
              </a:rPr>
              <a:t>l’exemple de Rochecorbon (37)</a:t>
            </a:r>
            <a:br>
              <a:rPr lang="fr-FR" altLang="fr-FR" sz="1600" b="1">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br>
            <a:endParaRPr lang="fr-FR" altLang="fr-FR" sz="1600">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endParaRPr>
          </a:p>
        </p:txBody>
      </p:sp>
      <p:sp>
        <p:nvSpPr>
          <p:cNvPr id="119" name="Google Shape;119;p17">
            <a:extLst>
              <a:ext uri="{FF2B5EF4-FFF2-40B4-BE49-F238E27FC236}">
                <a16:creationId xmlns:a16="http://schemas.microsoft.com/office/drawing/2014/main" id="{69D5FB0F-7751-ED45-9FB8-EAA06EDE9038}"/>
              </a:ext>
            </a:extLst>
          </p:cNvPr>
          <p:cNvSpPr txBox="1">
            <a:spLocks noGrp="1"/>
          </p:cNvSpPr>
          <p:nvPr>
            <p:ph type="body" idx="1"/>
          </p:nvPr>
        </p:nvSpPr>
        <p:spPr>
          <a:xfrm>
            <a:off x="161925" y="1444625"/>
            <a:ext cx="3463925" cy="3111500"/>
          </a:xfrm>
        </p:spPr>
        <p:txBody>
          <a:bodyPr rtlCol="0"/>
          <a:lstStyle/>
          <a:p>
            <a:pPr marL="285750" indent="-285750">
              <a:spcAft>
                <a:spcPts val="900"/>
              </a:spcAft>
              <a:buFont typeface="Arial" panose="020B0604020202020204" pitchFamily="34" charset="0"/>
              <a:buChar char="•"/>
              <a:defRPr/>
            </a:pPr>
            <a:r>
              <a:rPr lang="fr-FR" sz="1400" spc="-1" dirty="0">
                <a:solidFill>
                  <a:srgbClr val="000000"/>
                </a:solidFill>
                <a:uFill>
                  <a:solidFill>
                    <a:srgbClr val="FFFFFF"/>
                  </a:solidFill>
                </a:uFill>
              </a:rPr>
              <a:t>L’embourgeoisement : rôle-clé dans les transformations paysagères et la production de nouvelles aménités </a:t>
            </a:r>
          </a:p>
          <a:p>
            <a:pPr marL="285750" indent="-285750">
              <a:spcAft>
                <a:spcPts val="900"/>
              </a:spcAft>
              <a:buFont typeface="Arial" panose="020B0604020202020204" pitchFamily="34" charset="0"/>
              <a:buChar char="•"/>
              <a:defRPr/>
            </a:pPr>
            <a:r>
              <a:rPr lang="fr-FR" sz="1400" spc="-1" dirty="0">
                <a:solidFill>
                  <a:srgbClr val="000000"/>
                </a:solidFill>
                <a:uFill>
                  <a:solidFill>
                    <a:srgbClr val="FFFFFF"/>
                  </a:solidFill>
                </a:uFill>
              </a:rPr>
              <a:t>Patrimonialisation du bâti ancien et des centres-bourgs : protection, valorisation, SPR, labels, etc.</a:t>
            </a:r>
          </a:p>
          <a:p>
            <a:pPr marL="285750" indent="-285750">
              <a:spcAft>
                <a:spcPts val="900"/>
              </a:spcAft>
              <a:buFont typeface="Arial" panose="020B0604020202020204" pitchFamily="34" charset="0"/>
              <a:buChar char="•"/>
              <a:defRPr/>
            </a:pPr>
            <a:r>
              <a:rPr lang="fr-FR" sz="1400" spc="-1" dirty="0">
                <a:solidFill>
                  <a:srgbClr val="000000"/>
                </a:solidFill>
                <a:uFill>
                  <a:solidFill>
                    <a:srgbClr val="FFFFFF"/>
                  </a:solidFill>
                </a:uFill>
              </a:rPr>
              <a:t>Patrimonialisation de l’espace rural : ZAP, préservation des espaces naturels.</a:t>
            </a:r>
          </a:p>
          <a:p>
            <a:pPr marL="285750" indent="-285750">
              <a:spcAft>
                <a:spcPts val="900"/>
              </a:spcAft>
              <a:buFont typeface="Arial" panose="020B0604020202020204" pitchFamily="34" charset="0"/>
              <a:buChar char="•"/>
              <a:defRPr/>
            </a:pPr>
            <a:r>
              <a:rPr lang="fr-FR" sz="1400" spc="-1" dirty="0">
                <a:solidFill>
                  <a:srgbClr val="000000"/>
                </a:solidFill>
                <a:uFill>
                  <a:solidFill>
                    <a:srgbClr val="FFFFFF"/>
                  </a:solidFill>
                </a:uFill>
              </a:rPr>
              <a:t>Recompositions des activités : épiceries fines, fromageries, cavistes, économie du bien-être, etc.</a:t>
            </a:r>
            <a:endParaRPr lang="fr-FR" sz="1400" b="1" spc="-1" dirty="0">
              <a:solidFill>
                <a:srgbClr val="000000"/>
              </a:solidFill>
              <a:uFill>
                <a:solidFill>
                  <a:srgbClr val="FFFFFF"/>
                </a:solidFill>
              </a:uFill>
            </a:endParaRPr>
          </a:p>
          <a:p>
            <a:pPr marL="285750" indent="-285750">
              <a:spcAft>
                <a:spcPts val="900"/>
              </a:spcAft>
              <a:buFont typeface="Arial" panose="020B0604020202020204" pitchFamily="34" charset="0"/>
              <a:buChar char="•"/>
              <a:defRPr/>
            </a:pPr>
            <a:r>
              <a:rPr lang="fr-FR" sz="1400" spc="-1" dirty="0">
                <a:solidFill>
                  <a:srgbClr val="000000"/>
                </a:solidFill>
                <a:uFill>
                  <a:solidFill>
                    <a:srgbClr val="FFFFFF"/>
                  </a:solidFill>
                </a:uFill>
              </a:rPr>
              <a:t>Aménagements des espaces publics et grands équipements (salle de spectacle, centre aquatique, etc.) </a:t>
            </a:r>
          </a:p>
          <a:p>
            <a:pPr marL="285750" indent="-285750">
              <a:spcAft>
                <a:spcPts val="900"/>
              </a:spcAft>
              <a:buFont typeface="Arial" panose="020B0604020202020204" pitchFamily="34" charset="0"/>
              <a:buChar char="•"/>
              <a:defRPr/>
            </a:pPr>
            <a:r>
              <a:rPr lang="fr-FR" sz="1400" spc="-1" dirty="0">
                <a:solidFill>
                  <a:srgbClr val="000000"/>
                </a:solidFill>
                <a:uFill>
                  <a:solidFill>
                    <a:srgbClr val="FFFFFF"/>
                  </a:solidFill>
                </a:uFill>
              </a:rPr>
              <a:t>Malthusianisme foncier et exclusivisme social, mais pas systématique.</a:t>
            </a:r>
          </a:p>
          <a:p>
            <a:pPr marL="0" indent="0">
              <a:spcAft>
                <a:spcPts val="900"/>
              </a:spcAft>
              <a:buFontTx/>
              <a:buNone/>
              <a:defRPr/>
            </a:pPr>
            <a:r>
              <a:rPr lang="fr-FR" sz="1400" spc="-1" dirty="0">
                <a:solidFill>
                  <a:srgbClr val="000000"/>
                </a:solidFill>
                <a:uFill>
                  <a:solidFill>
                    <a:srgbClr val="FFFFFF"/>
                  </a:solidFill>
                </a:uFill>
              </a:rPr>
              <a:t>=&gt; Investissement dans l’environnement  et profits d’espaces : effet « retour » sur les valeurs foncières et sur le processus de gentrification.</a:t>
            </a:r>
          </a:p>
          <a:p>
            <a:pPr marL="257175" indent="-257175">
              <a:buFont typeface="Wingdings" pitchFamily="2" charset="2"/>
              <a:buChar char="§"/>
              <a:defRPr/>
            </a:pPr>
            <a:endParaRPr lang="fr-FR" sz="1400" spc="-1" dirty="0">
              <a:solidFill>
                <a:srgbClr val="000000"/>
              </a:solidFill>
              <a:uFill>
                <a:solidFill>
                  <a:srgbClr val="FFFFFF"/>
                </a:solidFill>
              </a:uFill>
            </a:endParaRPr>
          </a:p>
          <a:p>
            <a:pPr marL="0" indent="0">
              <a:spcAft>
                <a:spcPts val="1600"/>
              </a:spcAft>
              <a:buFontTx/>
              <a:buNone/>
              <a:defRPr/>
            </a:pPr>
            <a:endParaRPr sz="1400" dirty="0">
              <a:ea typeface="Open Sans"/>
              <a:cs typeface="Open Sans"/>
              <a:sym typeface="Open Sans"/>
            </a:endParaRPr>
          </a:p>
        </p:txBody>
      </p:sp>
      <p:pic>
        <p:nvPicPr>
          <p:cNvPr id="34819" name="Image 1">
            <a:extLst>
              <a:ext uri="{FF2B5EF4-FFF2-40B4-BE49-F238E27FC236}">
                <a16:creationId xmlns:a16="http://schemas.microsoft.com/office/drawing/2014/main" id="{F6E2EB1F-E3EA-6F14-04CD-B17B96E7C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813" y="4476750"/>
            <a:ext cx="430053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age 3">
            <a:extLst>
              <a:ext uri="{FF2B5EF4-FFF2-40B4-BE49-F238E27FC236}">
                <a16:creationId xmlns:a16="http://schemas.microsoft.com/office/drawing/2014/main" id="{91F883A0-5072-D7D2-22A3-AA7FEE29AB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6563" y="1268760"/>
            <a:ext cx="193675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age 4">
            <a:extLst>
              <a:ext uri="{FF2B5EF4-FFF2-40B4-BE49-F238E27FC236}">
                <a16:creationId xmlns:a16="http://schemas.microsoft.com/office/drawing/2014/main" id="{4D9A4F3A-6755-2A41-9F70-5ABF8B9405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413" y="1333500"/>
            <a:ext cx="2674937"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age 8">
            <a:extLst>
              <a:ext uri="{FF2B5EF4-FFF2-40B4-BE49-F238E27FC236}">
                <a16:creationId xmlns:a16="http://schemas.microsoft.com/office/drawing/2014/main" id="{3E35D0B4-E04A-BCE9-EAF3-6B9FBAB480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300" y="2898775"/>
            <a:ext cx="327501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a:extLst>
              <a:ext uri="{FF2B5EF4-FFF2-40B4-BE49-F238E27FC236}">
                <a16:creationId xmlns:a16="http://schemas.microsoft.com/office/drawing/2014/main" id="{64681F77-CCB0-4841-88E9-B5189C02CB48}"/>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r>
              <a:rPr lang="fr-FR" altLang="fr-FR" dirty="0">
                <a:solidFill>
                  <a:srgbClr val="FFFFFF"/>
                </a:solidFill>
              </a:rPr>
              <a:t>3.2 L’embourgeoisement des premières couronnes et ses effets</a:t>
            </a:r>
          </a:p>
        </p:txBody>
      </p:sp>
      <p:sp>
        <p:nvSpPr>
          <p:cNvPr id="34824" name="ZoneTexte 5">
            <a:extLst>
              <a:ext uri="{FF2B5EF4-FFF2-40B4-BE49-F238E27FC236}">
                <a16:creationId xmlns:a16="http://schemas.microsoft.com/office/drawing/2014/main" id="{B147DCB5-B48D-322A-9C68-0DFC4B1128C4}"/>
              </a:ext>
            </a:extLst>
          </p:cNvPr>
          <p:cNvSpPr txBox="1">
            <a:spLocks noChangeArrowheads="1"/>
          </p:cNvSpPr>
          <p:nvPr/>
        </p:nvSpPr>
        <p:spPr bwMode="auto">
          <a:xfrm>
            <a:off x="4127500" y="6216650"/>
            <a:ext cx="4895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600"/>
              <a:t>Un </a:t>
            </a:r>
            <a:r>
              <a:rPr lang="fr-FR" altLang="fr-FR" sz="1600" b="1"/>
              <a:t>enjeu majeur</a:t>
            </a:r>
            <a:r>
              <a:rPr lang="fr-FR" altLang="fr-FR" sz="1600"/>
              <a:t> : mixité sociale et accessibilité des premières couronnes</a:t>
            </a:r>
          </a:p>
        </p:txBody>
      </p:sp>
      <p:pic>
        <p:nvPicPr>
          <p:cNvPr id="2" name="Image 11">
            <a:extLst>
              <a:ext uri="{FF2B5EF4-FFF2-40B4-BE49-F238E27FC236}">
                <a16:creationId xmlns:a16="http://schemas.microsoft.com/office/drawing/2014/main" id="{684BE5ED-3DB3-8E98-560C-04E1EABB6C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198" y="2779705"/>
            <a:ext cx="2356102" cy="176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2D83BD0-434D-474D-8E78-87001CD742F9}"/>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r>
              <a:rPr lang="fr-FR" altLang="fr-FR" dirty="0">
                <a:solidFill>
                  <a:srgbClr val="FFFFFF"/>
                </a:solidFill>
              </a:rPr>
              <a:t>3.3 Des enjeux de mixité sociale pour des ménages plus contrastés</a:t>
            </a:r>
          </a:p>
        </p:txBody>
      </p:sp>
      <p:sp>
        <p:nvSpPr>
          <p:cNvPr id="5" name="ZoneTexte 4">
            <a:extLst>
              <a:ext uri="{FF2B5EF4-FFF2-40B4-BE49-F238E27FC236}">
                <a16:creationId xmlns:a16="http://schemas.microsoft.com/office/drawing/2014/main" id="{EB533660-14AE-C844-A59E-FE80D151D5F3}"/>
              </a:ext>
            </a:extLst>
          </p:cNvPr>
          <p:cNvSpPr txBox="1"/>
          <p:nvPr/>
        </p:nvSpPr>
        <p:spPr>
          <a:xfrm>
            <a:off x="250825" y="836712"/>
            <a:ext cx="3101975" cy="4770537"/>
          </a:xfrm>
          <a:prstGeom prst="rect">
            <a:avLst/>
          </a:prstGeom>
          <a:noFill/>
        </p:spPr>
        <p:txBody>
          <a:bodyPr>
            <a:spAutoFit/>
          </a:bodyPr>
          <a:lstStyle/>
          <a:p>
            <a:pPr>
              <a:defRPr/>
            </a:pPr>
            <a:endParaRPr lang="fr-FR" sz="1600" b="1" dirty="0"/>
          </a:p>
          <a:p>
            <a:pPr>
              <a:defRPr/>
            </a:pPr>
            <a:r>
              <a:rPr lang="fr-FR" sz="1600" dirty="0"/>
              <a:t>Des couples avec enfants et des ménages biactifs toujours majoritaires, mais aussi :</a:t>
            </a:r>
          </a:p>
          <a:p>
            <a:pPr>
              <a:defRPr/>
            </a:pPr>
            <a:endParaRPr lang="fr-FR" sz="1600" dirty="0"/>
          </a:p>
          <a:p>
            <a:pPr marL="285750" indent="-285750">
              <a:buFont typeface="Arial" panose="020B0604020202020204" pitchFamily="34" charset="0"/>
              <a:buChar char="•"/>
              <a:defRPr/>
            </a:pPr>
            <a:r>
              <a:rPr lang="fr-FR" sz="1600" dirty="0"/>
              <a:t>Des jeunes célibataires (décohabitation)</a:t>
            </a:r>
          </a:p>
          <a:p>
            <a:pPr marL="285750" indent="-285750">
              <a:buFont typeface="Arial" panose="020B0604020202020204" pitchFamily="34" charset="0"/>
              <a:buChar char="•"/>
              <a:defRPr/>
            </a:pPr>
            <a:r>
              <a:rPr lang="fr-FR" sz="1600" dirty="0"/>
              <a:t>Des couples sans enfants</a:t>
            </a:r>
          </a:p>
          <a:p>
            <a:pPr marL="285750" indent="-285750">
              <a:buFont typeface="Arial" panose="020B0604020202020204" pitchFamily="34" charset="0"/>
              <a:buChar char="•"/>
              <a:defRPr/>
            </a:pPr>
            <a:r>
              <a:rPr lang="fr-FR" sz="1600" dirty="0"/>
              <a:t>Des familles monoparentales (</a:t>
            </a:r>
            <a:r>
              <a:rPr lang="fr-FR" sz="1600" dirty="0" err="1"/>
              <a:t>divorcialité</a:t>
            </a:r>
            <a:r>
              <a:rPr lang="fr-FR" sz="1600" dirty="0"/>
              <a:t>)</a:t>
            </a:r>
          </a:p>
          <a:p>
            <a:pPr marL="285750" indent="-285750">
              <a:buFont typeface="Arial" panose="020B0604020202020204" pitchFamily="34" charset="0"/>
              <a:buChar char="•"/>
              <a:defRPr/>
            </a:pPr>
            <a:r>
              <a:rPr lang="fr-FR" sz="1600" dirty="0"/>
              <a:t>Des retraités</a:t>
            </a:r>
          </a:p>
          <a:p>
            <a:pPr marL="285750" indent="-285750">
              <a:buFont typeface="Arial" panose="020B0604020202020204" pitchFamily="34" charset="0"/>
              <a:buChar char="•"/>
              <a:defRPr/>
            </a:pPr>
            <a:r>
              <a:rPr lang="fr-FR" sz="1600" dirty="0"/>
              <a:t>Des personnes seules, vieillissantes</a:t>
            </a:r>
          </a:p>
          <a:p>
            <a:pPr marL="285750" indent="-285750">
              <a:buFont typeface="Arial" panose="020B0604020202020204" pitchFamily="34" charset="0"/>
              <a:buChar char="•"/>
              <a:defRPr/>
            </a:pPr>
            <a:r>
              <a:rPr lang="fr-FR" sz="1600" dirty="0"/>
              <a:t>Des catégories populaires en demande de confort et de proximité à la ville</a:t>
            </a:r>
          </a:p>
          <a:p>
            <a:pPr marL="257175" indent="-257175">
              <a:buFontTx/>
              <a:buChar char="-"/>
              <a:defRPr/>
            </a:pPr>
            <a:endParaRPr lang="fr-FR" sz="1600" dirty="0"/>
          </a:p>
          <a:p>
            <a:pPr>
              <a:defRPr/>
            </a:pPr>
            <a:r>
              <a:rPr lang="fr-FR" sz="1600" dirty="0"/>
              <a:t>=&gt; Demande de logements diversifiés</a:t>
            </a:r>
          </a:p>
        </p:txBody>
      </p:sp>
      <p:pic>
        <p:nvPicPr>
          <p:cNvPr id="36868" name="Image 2">
            <a:extLst>
              <a:ext uri="{FF2B5EF4-FFF2-40B4-BE49-F238E27FC236}">
                <a16:creationId xmlns:a16="http://schemas.microsoft.com/office/drawing/2014/main" id="{CB7A41C2-3003-42FD-D53D-BE30304E4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887" y="1700808"/>
            <a:ext cx="5221288"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ZoneTexte 3">
            <a:extLst>
              <a:ext uri="{FF2B5EF4-FFF2-40B4-BE49-F238E27FC236}">
                <a16:creationId xmlns:a16="http://schemas.microsoft.com/office/drawing/2014/main" id="{E9403EF9-9276-BA7C-3B97-801EA9FAE45B}"/>
              </a:ext>
            </a:extLst>
          </p:cNvPr>
          <p:cNvSpPr txBox="1">
            <a:spLocks noChangeArrowheads="1"/>
          </p:cNvSpPr>
          <p:nvPr/>
        </p:nvSpPr>
        <p:spPr bwMode="auto">
          <a:xfrm>
            <a:off x="3563888" y="1037432"/>
            <a:ext cx="52530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400" b="1" dirty="0"/>
              <a:t>Du logement collectif au royaume des maisons : l’écoquartier des Hauts de Montlouis (37)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3FE231BD-E67D-CA41-A0D0-D47093644935}"/>
              </a:ext>
            </a:extLst>
          </p:cNvPr>
          <p:cNvSpPr txBox="1">
            <a:spLocks noChangeArrowheads="1"/>
          </p:cNvSpPr>
          <p:nvPr/>
        </p:nvSpPr>
        <p:spPr bwMode="auto">
          <a:xfrm>
            <a:off x="0" y="0"/>
            <a:ext cx="9144000" cy="369888"/>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p>
            <a:pPr algn="ctr">
              <a:defRPr/>
            </a:pPr>
            <a:r>
              <a:rPr lang="fr-FR" dirty="0">
                <a:solidFill>
                  <a:schemeClr val="lt1"/>
                </a:solidFill>
                <a:latin typeface="+mn-lt"/>
                <a:ea typeface="+mn-ea"/>
              </a:rPr>
              <a:t>Conclusion</a:t>
            </a:r>
          </a:p>
        </p:txBody>
      </p:sp>
      <p:sp>
        <p:nvSpPr>
          <p:cNvPr id="46082" name="ZoneTexte 20">
            <a:extLst>
              <a:ext uri="{FF2B5EF4-FFF2-40B4-BE49-F238E27FC236}">
                <a16:creationId xmlns:a16="http://schemas.microsoft.com/office/drawing/2014/main" id="{78C8C432-5510-1091-6F3D-56C1C725F5A7}"/>
              </a:ext>
            </a:extLst>
          </p:cNvPr>
          <p:cNvSpPr txBox="1">
            <a:spLocks noChangeArrowheads="1"/>
          </p:cNvSpPr>
          <p:nvPr/>
        </p:nvSpPr>
        <p:spPr bwMode="auto">
          <a:xfrm>
            <a:off x="755650" y="676275"/>
            <a:ext cx="7345363" cy="447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500" b="1" dirty="0"/>
              <a:t>La prise en compte des logiques habitantes (par le prisme des trajectoires résidentielles) permet d’éclairer </a:t>
            </a:r>
            <a:r>
              <a:rPr lang="fr-FR" altLang="fr-FR" sz="1500" dirty="0"/>
              <a:t> : </a:t>
            </a:r>
          </a:p>
          <a:p>
            <a:pPr>
              <a:spcBef>
                <a:spcPct val="0"/>
              </a:spcBef>
              <a:buFontTx/>
              <a:buNone/>
            </a:pPr>
            <a:endParaRPr lang="fr-FR" altLang="fr-FR" sz="1500" dirty="0"/>
          </a:p>
          <a:p>
            <a:pPr>
              <a:spcBef>
                <a:spcPct val="0"/>
              </a:spcBef>
              <a:buFontTx/>
              <a:buNone/>
            </a:pPr>
            <a:r>
              <a:rPr lang="fr-FR" altLang="fr-FR" sz="1500" dirty="0"/>
              <a:t>• </a:t>
            </a:r>
            <a:r>
              <a:rPr lang="fr-FR" altLang="fr-FR" sz="1500" b="1" dirty="0"/>
              <a:t>La diversité des habitants et de leurs territoires de vie, au-delà des stéréotypes et des débats manichéens</a:t>
            </a:r>
            <a:endParaRPr lang="fr-FR" altLang="fr-FR" sz="1500" dirty="0"/>
          </a:p>
          <a:p>
            <a:pPr>
              <a:spcBef>
                <a:spcPct val="0"/>
              </a:spcBef>
              <a:buFontTx/>
              <a:buChar char="-"/>
            </a:pPr>
            <a:endParaRPr lang="fr-FR" altLang="fr-FR" sz="1500" dirty="0"/>
          </a:p>
          <a:p>
            <a:pPr>
              <a:spcBef>
                <a:spcPct val="0"/>
              </a:spcBef>
              <a:buFontTx/>
              <a:buNone/>
            </a:pPr>
            <a:r>
              <a:rPr lang="fr-FR" altLang="fr-FR" sz="1500" dirty="0"/>
              <a:t>•  Mieux comprendre l’organisation et la dynamique de l’espace social constitutif des aires urbaines :</a:t>
            </a:r>
          </a:p>
          <a:p>
            <a:pPr>
              <a:spcBef>
                <a:spcPct val="0"/>
              </a:spcBef>
              <a:buFontTx/>
              <a:buChar char="-"/>
            </a:pPr>
            <a:r>
              <a:rPr lang="fr-FR" altLang="fr-FR" sz="1500" dirty="0"/>
              <a:t> </a:t>
            </a:r>
            <a:r>
              <a:rPr lang="fr-FR" altLang="fr-FR" sz="1500" b="1" dirty="0"/>
              <a:t>Le desserrement urbain</a:t>
            </a:r>
            <a:endParaRPr lang="fr-FR" altLang="fr-FR" sz="1500" dirty="0"/>
          </a:p>
          <a:p>
            <a:pPr>
              <a:spcBef>
                <a:spcPct val="0"/>
              </a:spcBef>
              <a:buFontTx/>
              <a:buChar char="-"/>
            </a:pPr>
            <a:r>
              <a:rPr lang="fr-FR" altLang="fr-FR" sz="1500" b="1" dirty="0"/>
              <a:t> L’évolution polycentrique </a:t>
            </a:r>
          </a:p>
          <a:p>
            <a:pPr>
              <a:spcBef>
                <a:spcPct val="0"/>
              </a:spcBef>
              <a:buFontTx/>
              <a:buChar char="-"/>
            </a:pPr>
            <a:r>
              <a:rPr lang="fr-FR" altLang="fr-FR" sz="1500" b="1" dirty="0"/>
              <a:t> </a:t>
            </a:r>
            <a:r>
              <a:rPr lang="fr-FR" altLang="fr-FR" sz="1500" dirty="0"/>
              <a:t>La complexification des rapports entre centre et périphéries, transaction / autonomie</a:t>
            </a:r>
          </a:p>
          <a:p>
            <a:pPr>
              <a:spcBef>
                <a:spcPct val="0"/>
              </a:spcBef>
              <a:buFontTx/>
              <a:buChar char="-"/>
            </a:pPr>
            <a:r>
              <a:rPr lang="fr-FR" altLang="fr-FR" sz="1500" dirty="0"/>
              <a:t> La </a:t>
            </a:r>
            <a:r>
              <a:rPr lang="fr-FR" altLang="fr-FR" sz="1500" b="1" dirty="0"/>
              <a:t>fragmentation sociale </a:t>
            </a:r>
            <a:r>
              <a:rPr lang="fr-FR" altLang="fr-FR" sz="1500" dirty="0"/>
              <a:t>des espaces urbanisés.</a:t>
            </a:r>
          </a:p>
          <a:p>
            <a:pPr>
              <a:spcBef>
                <a:spcPct val="0"/>
              </a:spcBef>
              <a:buFontTx/>
              <a:buChar char="-"/>
            </a:pPr>
            <a:r>
              <a:rPr lang="fr-FR" altLang="fr-FR" sz="1500" dirty="0"/>
              <a:t> Le rôle des mobilités dans l’organisation des territoires à l’échelle locale et micro-locale </a:t>
            </a:r>
          </a:p>
          <a:p>
            <a:pPr>
              <a:spcBef>
                <a:spcPct val="0"/>
              </a:spcBef>
              <a:buFontTx/>
              <a:buNone/>
            </a:pPr>
            <a:endParaRPr lang="fr-FR" altLang="fr-FR" sz="1500" dirty="0"/>
          </a:p>
          <a:p>
            <a:pPr>
              <a:spcBef>
                <a:spcPct val="0"/>
              </a:spcBef>
              <a:buFontTx/>
              <a:buNone/>
            </a:pPr>
            <a:r>
              <a:rPr lang="fr-FR" altLang="fr-FR" sz="1500" dirty="0"/>
              <a:t>•  </a:t>
            </a:r>
            <a:r>
              <a:rPr lang="fr-FR" altLang="fr-FR" sz="1500" b="1" dirty="0"/>
              <a:t>La centralité de la question du logement, notamment dans les premières couronnes et les petites villes (où se joue le droit au périurbain / à la ville)</a:t>
            </a:r>
          </a:p>
          <a:p>
            <a:pPr>
              <a:spcBef>
                <a:spcPct val="0"/>
              </a:spcBef>
              <a:buFontTx/>
              <a:buNone/>
            </a:pPr>
            <a:endParaRPr lang="fr-FR" altLang="fr-FR" sz="1500" b="1" dirty="0"/>
          </a:p>
          <a:p>
            <a:pPr>
              <a:spcBef>
                <a:spcPct val="0"/>
              </a:spcBef>
              <a:buFontTx/>
              <a:buNone/>
            </a:pPr>
            <a:r>
              <a:rPr lang="fr-FR" altLang="fr-FR" sz="1500" b="1" dirty="0"/>
              <a:t>Quid des effets des PP de logement sur les trajectoires ? Travaux à systématiser.</a:t>
            </a:r>
          </a:p>
          <a:p>
            <a:pPr>
              <a:spcBef>
                <a:spcPct val="0"/>
              </a:spcBef>
              <a:buFontTx/>
              <a:buChar char="-"/>
            </a:pPr>
            <a:endParaRPr lang="fr-FR" altLang="fr-FR" sz="15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CAB6F12-2044-39A0-70D8-0E09B5EC00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44" y="0"/>
            <a:ext cx="9285288" cy="705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 name="Image 1">
            <a:extLst>
              <a:ext uri="{FF2B5EF4-FFF2-40B4-BE49-F238E27FC236}">
                <a16:creationId xmlns:a16="http://schemas.microsoft.com/office/drawing/2014/main" id="{D1267D67-E33F-38CB-4FAF-A90CD16A5D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9525"/>
            <a:ext cx="9285288" cy="705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Titre 1">
            <a:extLst>
              <a:ext uri="{FF2B5EF4-FFF2-40B4-BE49-F238E27FC236}">
                <a16:creationId xmlns:a16="http://schemas.microsoft.com/office/drawing/2014/main" id="{11FD3540-AD49-EEE2-6ED5-CAEE738167F0}"/>
              </a:ext>
            </a:extLst>
          </p:cNvPr>
          <p:cNvSpPr>
            <a:spLocks noGrp="1" noChangeArrowheads="1"/>
          </p:cNvSpPr>
          <p:nvPr>
            <p:ph type="title"/>
          </p:nvPr>
        </p:nvSpPr>
        <p:spPr>
          <a:xfrm>
            <a:off x="787400" y="557808"/>
            <a:ext cx="7772400" cy="1143000"/>
          </a:xfrm>
        </p:spPr>
        <p:txBody>
          <a:bodyPr/>
          <a:lstStyle/>
          <a:p>
            <a:r>
              <a:rPr lang="fr-FR" altLang="fr-FR" dirty="0">
                <a:latin typeface="Times New Roman" panose="02020603050405020304" pitchFamily="18" charset="0"/>
                <a:ea typeface="ＭＳ Ｐゴシック" panose="020B0600070205080204" pitchFamily="34" charset="-128"/>
                <a:cs typeface="Times New Roman" panose="02020603050405020304" pitchFamily="18" charset="0"/>
              </a:rPr>
              <a:t>Introduction</a:t>
            </a:r>
            <a:br>
              <a:rPr lang="fr-FR" altLang="fr-FR" dirty="0">
                <a:latin typeface="Times New Roman" panose="02020603050405020304" pitchFamily="18" charset="0"/>
                <a:ea typeface="ＭＳ Ｐゴシック" panose="020B0600070205080204" pitchFamily="34" charset="-128"/>
                <a:cs typeface="Times New Roman" panose="02020603050405020304" pitchFamily="18" charset="0"/>
              </a:rPr>
            </a:br>
            <a:r>
              <a:rPr lang="fr-FR" altLang="fr-FR" dirty="0">
                <a:latin typeface="Times New Roman" panose="02020603050405020304" pitchFamily="18" charset="0"/>
                <a:ea typeface="ＭＳ Ｐゴシック" panose="020B0600070205080204" pitchFamily="34" charset="-128"/>
                <a:cs typeface="Times New Roman" panose="02020603050405020304" pitchFamily="18" charset="0"/>
              </a:rPr>
              <a:t>Vers une remise en cause du modèle résidentiel périurbain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E0DF2DB-3564-094E-8BA6-33035E618953}"/>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defRPr/>
            </a:pPr>
            <a:r>
              <a:rPr lang="fr-FR" altLang="fr-FR" sz="2400" dirty="0">
                <a:solidFill>
                  <a:srgbClr val="FFFFFF"/>
                </a:solidFill>
                <a:latin typeface="Times New Roman" panose="02020603050405020304" pitchFamily="18" charset="0"/>
                <a:cs typeface="Times New Roman" panose="02020603050405020304" pitchFamily="18" charset="0"/>
              </a:rPr>
              <a:t>Des stratégies aux trajectoires résidentielles</a:t>
            </a:r>
          </a:p>
        </p:txBody>
      </p:sp>
      <p:sp>
        <p:nvSpPr>
          <p:cNvPr id="27650" name="Rectangle 1">
            <a:extLst>
              <a:ext uri="{FF2B5EF4-FFF2-40B4-BE49-F238E27FC236}">
                <a16:creationId xmlns:a16="http://schemas.microsoft.com/office/drawing/2014/main" id="{4E27EFEC-9B62-BCEA-C38C-7534D294122F}"/>
              </a:ext>
            </a:extLst>
          </p:cNvPr>
          <p:cNvSpPr>
            <a:spLocks noChangeArrowheads="1"/>
          </p:cNvSpPr>
          <p:nvPr/>
        </p:nvSpPr>
        <p:spPr bwMode="auto">
          <a:xfrm>
            <a:off x="308979" y="772249"/>
            <a:ext cx="3888036"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just" eaLnBrk="1" hangingPunct="1">
              <a:spcBef>
                <a:spcPct val="0"/>
              </a:spcBef>
              <a:buFontTx/>
              <a:buNone/>
            </a:pPr>
            <a:r>
              <a:rPr lang="fr-FR" altLang="fr-FR" sz="1600" b="1" dirty="0">
                <a:latin typeface="Times New Roman" panose="02020603050405020304" pitchFamily="18" charset="0"/>
                <a:ea typeface="Calibri" panose="020F0502020204030204" pitchFamily="34" charset="0"/>
                <a:cs typeface="Times New Roman" panose="02020603050405020304" pitchFamily="18" charset="0"/>
              </a:rPr>
              <a:t>Stratégie résidentielle : une définition</a:t>
            </a:r>
          </a:p>
          <a:p>
            <a:pPr algn="just" eaLnBrk="1" hangingPunct="1">
              <a:spcBef>
                <a:spcPct val="0"/>
              </a:spcBef>
              <a:buFontTx/>
              <a:buNone/>
            </a:pPr>
            <a:endParaRPr lang="fr-FR" altLang="fr-FR" sz="16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ct val="0"/>
              </a:spcBef>
              <a:buFontTx/>
              <a:buNone/>
            </a:pPr>
            <a:r>
              <a:rPr lang="fr-FR" altLang="fr-FR" sz="1600" dirty="0">
                <a:latin typeface="Times New Roman" panose="02020603050405020304" pitchFamily="18" charset="0"/>
                <a:ea typeface="Calibri" panose="020F0502020204030204" pitchFamily="34" charset="0"/>
                <a:cs typeface="Times New Roman" panose="02020603050405020304" pitchFamily="18" charset="0"/>
              </a:rPr>
              <a:t>« Une stratégie résidentielle est un compromis acceptable entre les contraintes (contraintes du marché du logement, contraintes économiques et financières) et les fins fixées ; ou encore, l’agencement des moyens mis en œuvre pour atteindre un objectif précis dans un système de contraintes ». </a:t>
            </a:r>
            <a:r>
              <a:rPr lang="fr-FR" altLang="fr-FR" sz="1600" dirty="0" err="1">
                <a:latin typeface="Times New Roman" panose="02020603050405020304" pitchFamily="18" charset="0"/>
                <a:ea typeface="Calibri" panose="020F0502020204030204" pitchFamily="34" charset="0"/>
                <a:cs typeface="Times New Roman" panose="02020603050405020304" pitchFamily="18" charset="0"/>
              </a:rPr>
              <a:t>Bonvalet</a:t>
            </a:r>
            <a:r>
              <a:rPr lang="fr-FR" altLang="fr-FR" sz="1600" dirty="0">
                <a:latin typeface="Times New Roman" panose="02020603050405020304" pitchFamily="18" charset="0"/>
                <a:ea typeface="Calibri" panose="020F0502020204030204" pitchFamily="34" charset="0"/>
                <a:cs typeface="Times New Roman" panose="02020603050405020304" pitchFamily="18" charset="0"/>
              </a:rPr>
              <a:t> C., Fribourg A., </a:t>
            </a:r>
            <a:r>
              <a:rPr lang="fr-FR" altLang="fr-FR" sz="1600" i="1" dirty="0">
                <a:latin typeface="Times New Roman" panose="02020603050405020304" pitchFamily="18" charset="0"/>
                <a:ea typeface="Calibri" panose="020F0502020204030204" pitchFamily="34" charset="0"/>
                <a:cs typeface="Times New Roman" panose="02020603050405020304" pitchFamily="18" charset="0"/>
              </a:rPr>
              <a:t>Stratégies résidentielles</a:t>
            </a:r>
            <a:r>
              <a:rPr lang="fr-FR" altLang="fr-FR" sz="1600" dirty="0">
                <a:latin typeface="Times New Roman" panose="02020603050405020304" pitchFamily="18" charset="0"/>
                <a:ea typeface="Calibri" panose="020F0502020204030204" pitchFamily="34" charset="0"/>
                <a:cs typeface="Times New Roman" panose="02020603050405020304" pitchFamily="18" charset="0"/>
              </a:rPr>
              <a:t>, INED, 1990, p. 1.</a:t>
            </a:r>
            <a:endParaRPr lang="fr-FR" altLang="fr-FR" sz="1600" dirty="0">
              <a:latin typeface="Times New Roman" panose="02020603050405020304" pitchFamily="18" charset="0"/>
              <a:cs typeface="Times New Roman" panose="02020603050405020304" pitchFamily="18" charset="0"/>
            </a:endParaRPr>
          </a:p>
        </p:txBody>
      </p:sp>
      <p:sp>
        <p:nvSpPr>
          <p:cNvPr id="27651" name="Rectangle 15">
            <a:extLst>
              <a:ext uri="{FF2B5EF4-FFF2-40B4-BE49-F238E27FC236}">
                <a16:creationId xmlns:a16="http://schemas.microsoft.com/office/drawing/2014/main" id="{F72E4232-CC1A-D077-CFF3-96BA5A3288D7}"/>
              </a:ext>
            </a:extLst>
          </p:cNvPr>
          <p:cNvSpPr>
            <a:spLocks noChangeArrowheads="1"/>
          </p:cNvSpPr>
          <p:nvPr/>
        </p:nvSpPr>
        <p:spPr bwMode="auto">
          <a:xfrm>
            <a:off x="4455945" y="507444"/>
            <a:ext cx="44291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600" b="1" dirty="0">
                <a:latin typeface="Times New Roman" panose="02020603050405020304" pitchFamily="18" charset="0"/>
                <a:cs typeface="Times New Roman" panose="02020603050405020304" pitchFamily="18" charset="0"/>
              </a:rPr>
              <a:t>La notion de trajectoire résidentielle éclaire le sens des mobilités résidentielles</a:t>
            </a:r>
          </a:p>
          <a:p>
            <a:pPr>
              <a:spcBef>
                <a:spcPct val="0"/>
              </a:spcBef>
              <a:buFontTx/>
              <a:buNone/>
            </a:pPr>
            <a:endParaRPr lang="fr-FR" altLang="fr-FR" sz="1600" dirty="0">
              <a:latin typeface="Times New Roman" panose="02020603050405020304" pitchFamily="18" charset="0"/>
              <a:cs typeface="Times New Roman" panose="02020603050405020304" pitchFamily="18" charset="0"/>
            </a:endParaRPr>
          </a:p>
          <a:p>
            <a:pPr algn="just">
              <a:spcBef>
                <a:spcPct val="0"/>
              </a:spcBef>
              <a:buFontTx/>
              <a:buNone/>
            </a:pPr>
            <a:r>
              <a:rPr lang="fr-FR" altLang="fr-FR" sz="1600" dirty="0">
                <a:latin typeface="Times New Roman" panose="02020603050405020304" pitchFamily="18" charset="0"/>
                <a:cs typeface="Times New Roman" panose="02020603050405020304" pitchFamily="18" charset="0"/>
              </a:rPr>
              <a:t>La notion de trajectoire résidentielle fait référence « aux </a:t>
            </a:r>
            <a:r>
              <a:rPr lang="fr-FR" altLang="fr-FR" sz="1600" b="1" dirty="0">
                <a:latin typeface="Times New Roman" panose="02020603050405020304" pitchFamily="18" charset="0"/>
                <a:cs typeface="Times New Roman" panose="02020603050405020304" pitchFamily="18" charset="0"/>
              </a:rPr>
              <a:t>positions résidentielles successivement occupées</a:t>
            </a:r>
            <a:r>
              <a:rPr lang="fr-FR" altLang="fr-FR" sz="1600" dirty="0">
                <a:latin typeface="Times New Roman" panose="02020603050405020304" pitchFamily="18" charset="0"/>
                <a:cs typeface="Times New Roman" panose="02020603050405020304" pitchFamily="18" charset="0"/>
              </a:rPr>
              <a:t> par les individus et à la manière dont s’enchainent et se redéfinissent ces positions au cours de la vie » (Authier et al., 2010, p. 23). Cette définition se fonde sur l’idée que sans répondre à un projet défini à l’avance, les positions résidentielles ne procèdent pas d’un quelconque hasard mais s’enchainent suivant un </a:t>
            </a:r>
            <a:r>
              <a:rPr lang="fr-FR" altLang="fr-FR" sz="1600" b="1" dirty="0">
                <a:latin typeface="Times New Roman" panose="02020603050405020304" pitchFamily="18" charset="0"/>
                <a:cs typeface="Times New Roman" panose="02020603050405020304" pitchFamily="18" charset="0"/>
              </a:rPr>
              <a:t>ordre intelligible</a:t>
            </a:r>
            <a:r>
              <a:rPr lang="fr-FR" altLang="fr-FR" sz="1600" dirty="0">
                <a:latin typeface="Times New Roman" panose="02020603050405020304" pitchFamily="18" charset="0"/>
                <a:cs typeface="Times New Roman" panose="02020603050405020304" pitchFamily="18" charset="0"/>
              </a:rPr>
              <a:t> dont le sens s’élabore au carrefour de déterminants structurels, de logiques d’acteurs et d’événement biographiques. </a:t>
            </a:r>
            <a:endParaRPr lang="fr-FR" altLang="fr-FR" sz="1600" dirty="0">
              <a:cs typeface="Times New Roman" panose="02020603050405020304" pitchFamily="18" charset="0"/>
            </a:endParaRPr>
          </a:p>
        </p:txBody>
      </p:sp>
      <p:sp>
        <p:nvSpPr>
          <p:cNvPr id="2" name="ZoneTexte 1">
            <a:extLst>
              <a:ext uri="{FF2B5EF4-FFF2-40B4-BE49-F238E27FC236}">
                <a16:creationId xmlns:a16="http://schemas.microsoft.com/office/drawing/2014/main" id="{176E7357-4EFD-F616-ACA5-00AB941AE838}"/>
              </a:ext>
            </a:extLst>
          </p:cNvPr>
          <p:cNvSpPr txBox="1"/>
          <p:nvPr/>
        </p:nvSpPr>
        <p:spPr>
          <a:xfrm>
            <a:off x="179512" y="4372069"/>
            <a:ext cx="8568952" cy="2585323"/>
          </a:xfrm>
          <a:prstGeom prst="rect">
            <a:avLst/>
          </a:prstGeom>
          <a:noFill/>
        </p:spPr>
        <p:txBody>
          <a:bodyPr wrap="square" rtlCol="0">
            <a:spAutoFit/>
          </a:bodyPr>
          <a:lstStyle/>
          <a:p>
            <a:r>
              <a:rPr lang="fr-FR" sz="1800" b="1" dirty="0"/>
              <a:t>L’approche par les trajectoires permet d’analyser :</a:t>
            </a:r>
          </a:p>
          <a:p>
            <a:endParaRPr lang="fr-FR" sz="1800" b="1" dirty="0"/>
          </a:p>
          <a:p>
            <a:pPr marL="342900" indent="-342900">
              <a:buFont typeface="Wingdings" pitchFamily="2" charset="2"/>
              <a:buChar char="§"/>
            </a:pPr>
            <a:r>
              <a:rPr lang="fr-FR" sz="1800" dirty="0"/>
              <a:t>L’ancrage résidentiel de l’individu/ménage et la construction de son mode d’habiter</a:t>
            </a:r>
          </a:p>
          <a:p>
            <a:r>
              <a:rPr lang="fr-FR" sz="1800" dirty="0"/>
              <a:t>      </a:t>
            </a:r>
            <a:r>
              <a:rPr lang="fr-FR" sz="1800" i="1" dirty="0">
                <a:sym typeface="Wingdings" pitchFamily="2" charset="2"/>
              </a:rPr>
              <a:t> H</a:t>
            </a:r>
            <a:r>
              <a:rPr lang="fr-FR" sz="1800" i="1" dirty="0"/>
              <a:t>étérogénéité croissante des formes d’ancrages résidentiels</a:t>
            </a:r>
          </a:p>
          <a:p>
            <a:pPr marL="342900" indent="-342900">
              <a:buFont typeface="Wingdings" pitchFamily="2" charset="2"/>
              <a:buChar char="§"/>
            </a:pPr>
            <a:r>
              <a:rPr lang="fr-FR" sz="1800" dirty="0"/>
              <a:t>L’organisation et la dynamique de l’espace social, à différentes échelles</a:t>
            </a:r>
          </a:p>
          <a:p>
            <a:r>
              <a:rPr lang="fr-FR" sz="1800" dirty="0"/>
              <a:t>      </a:t>
            </a:r>
            <a:r>
              <a:rPr lang="fr-FR" sz="1800" i="1" dirty="0">
                <a:sym typeface="Wingdings" pitchFamily="2" charset="2"/>
              </a:rPr>
              <a:t> Complexité des systèmes résidentiels, bien au-delà de la figure du « déversoir »</a:t>
            </a:r>
            <a:endParaRPr lang="fr-FR" sz="1800" i="1" dirty="0"/>
          </a:p>
          <a:p>
            <a:pPr marL="342900" indent="-342900">
              <a:buFont typeface="Wingdings" pitchFamily="2" charset="2"/>
              <a:buChar char="§"/>
            </a:pPr>
            <a:r>
              <a:rPr lang="fr-FR" sz="1800" dirty="0"/>
              <a:t>Les interférences avec le marché du logement, les besoins qui se manifestent au fil de la vie et les enjeux de programmation urbaine </a:t>
            </a:r>
            <a:r>
              <a:rPr lang="fr-FR" sz="1800" i="1" dirty="0">
                <a:sym typeface="Wingdings" pitchFamily="2" charset="2"/>
              </a:rPr>
              <a:t> Ségrégation et enjeu de mixité sociale</a:t>
            </a:r>
            <a:endParaRPr lang="fr-FR" sz="1800" i="1" dirty="0"/>
          </a:p>
          <a:p>
            <a:pPr marL="342900" indent="-342900">
              <a:buFont typeface="Wingdings" pitchFamily="2" charset="2"/>
              <a:buChar char="§"/>
            </a:pPr>
            <a:endParaRPr lang="fr-FR"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463E0538-8661-FC41-9213-A6BFA104865A}"/>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r>
              <a:rPr lang="fr-FR" altLang="fr-FR" dirty="0">
                <a:solidFill>
                  <a:srgbClr val="FFFFFF"/>
                </a:solidFill>
              </a:rPr>
              <a:t>Une dynamique toujours très active (en Région Centre)</a:t>
            </a:r>
          </a:p>
        </p:txBody>
      </p:sp>
      <p:pic>
        <p:nvPicPr>
          <p:cNvPr id="22530" name="Image 1">
            <a:extLst>
              <a:ext uri="{FF2B5EF4-FFF2-40B4-BE49-F238E27FC236}">
                <a16:creationId xmlns:a16="http://schemas.microsoft.com/office/drawing/2014/main" id="{459FCC90-0932-EEA1-14DD-75575233D7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373538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28A6F0E-B3E9-E148-8398-75801ECE4633}"/>
              </a:ext>
            </a:extLst>
          </p:cNvPr>
          <p:cNvSpPr/>
          <p:nvPr/>
        </p:nvSpPr>
        <p:spPr>
          <a:xfrm>
            <a:off x="4500563" y="609600"/>
            <a:ext cx="4175125" cy="3324225"/>
          </a:xfrm>
          <a:prstGeom prst="rect">
            <a:avLst/>
          </a:prstGeom>
        </p:spPr>
        <p:txBody>
          <a:bodyPr>
            <a:spAutoFit/>
          </a:bodyPr>
          <a:lstStyle/>
          <a:p>
            <a:pPr marL="285750" indent="-285750">
              <a:buFont typeface="Wingdings" pitchFamily="2" charset="2"/>
              <a:buChar char="§"/>
              <a:defRPr/>
            </a:pPr>
            <a:r>
              <a:rPr lang="fr-FR" altLang="fr-FR" sz="1400" dirty="0">
                <a:latin typeface="Times New Roman" panose="02020603050405020304" pitchFamily="18" charset="0"/>
                <a:ea typeface="Times New Roman" panose="02020603050405020304" pitchFamily="18" charset="0"/>
                <a:cs typeface="Times New Roman" panose="02020603050405020304" pitchFamily="18" charset="0"/>
              </a:rPr>
              <a:t>Une forte croissance du périurbain intermédiaire et lointain</a:t>
            </a:r>
          </a:p>
          <a:p>
            <a:pPr>
              <a:defRPr/>
            </a:pPr>
            <a:endParaRPr lang="fr-FR" altLang="fr-F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Wingdings" pitchFamily="2" charset="2"/>
              <a:buChar char="§"/>
              <a:defRPr/>
            </a:pPr>
            <a:r>
              <a:rPr lang="fr-FR" altLang="fr-FR" sz="1400" dirty="0">
                <a:latin typeface="Times New Roman" panose="02020603050405020304" pitchFamily="18" charset="0"/>
                <a:ea typeface="Times New Roman" panose="02020603050405020304" pitchFamily="18" charset="0"/>
                <a:cs typeface="Times New Roman" panose="02020603050405020304" pitchFamily="18" charset="0"/>
              </a:rPr>
              <a:t>Une densification des premières couronnes</a:t>
            </a:r>
          </a:p>
          <a:p>
            <a:pPr>
              <a:defRPr/>
            </a:pPr>
            <a:endParaRPr lang="fr-FR" altLang="fr-F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Wingdings" pitchFamily="2" charset="2"/>
              <a:buChar char="§"/>
              <a:defRPr/>
            </a:pPr>
            <a:r>
              <a:rPr lang="fr-FR" altLang="fr-FR" sz="1400" dirty="0">
                <a:latin typeface="Times New Roman" panose="02020603050405020304" pitchFamily="18" charset="0"/>
                <a:ea typeface="Times New Roman" panose="02020603050405020304" pitchFamily="18" charset="0"/>
                <a:cs typeface="Times New Roman" panose="02020603050405020304" pitchFamily="18" charset="0"/>
              </a:rPr>
              <a:t>Cœur tjrs en berne et différenciation des trajectoires communales</a:t>
            </a:r>
          </a:p>
          <a:p>
            <a:pPr>
              <a:defRPr/>
            </a:pPr>
            <a:endParaRPr lang="fr-FR" altLang="fr-F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Wingdings" pitchFamily="2" charset="2"/>
              <a:buChar char="à"/>
              <a:defRPr/>
            </a:pPr>
            <a:r>
              <a:rPr lang="fr-FR" altLang="fr-FR" sz="1400" dirty="0">
                <a:latin typeface="Times New Roman" panose="02020603050405020304" pitchFamily="18" charset="0"/>
                <a:ea typeface="Times New Roman" panose="02020603050405020304" pitchFamily="18" charset="0"/>
                <a:cs typeface="Times New Roman" panose="02020603050405020304" pitchFamily="18" charset="0"/>
              </a:rPr>
              <a:t>« Le succès du pavillon (à la campagne) ne se dément pas » (M. Berger, 2010)</a:t>
            </a:r>
          </a:p>
          <a:p>
            <a:pPr marL="285750" indent="-285750">
              <a:buFont typeface="Wingdings" pitchFamily="2" charset="2"/>
              <a:buChar char="à"/>
              <a:defRPr/>
            </a:pPr>
            <a:endParaRPr lang="fr-FR" altLang="fr-F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Wingdings" pitchFamily="2" charset="2"/>
              <a:buChar char="à"/>
              <a:defRPr/>
            </a:pPr>
            <a:r>
              <a:rPr lang="fr-FR" altLang="fr-FR" sz="1400" dirty="0">
                <a:latin typeface="Times New Roman" panose="02020603050405020304" pitchFamily="18" charset="0"/>
                <a:ea typeface="Times New Roman" panose="02020603050405020304" pitchFamily="18" charset="0"/>
                <a:cs typeface="Times New Roman" panose="02020603050405020304" pitchFamily="18" charset="0"/>
              </a:rPr>
              <a:t>La croissance périurbaine déborde et s’étend aux espaces multi-polarisés et ruraux</a:t>
            </a:r>
          </a:p>
          <a:p>
            <a:pPr>
              <a:defRPr/>
            </a:pPr>
            <a:endParaRPr lang="fr-FR" altLang="fr-F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Wingdings" pitchFamily="2" charset="2"/>
              <a:buChar char="à"/>
              <a:defRPr/>
            </a:pPr>
            <a:r>
              <a:rPr lang="fr-FR" altLang="fr-FR" sz="1400" dirty="0">
                <a:latin typeface="Times New Roman" panose="02020603050405020304" pitchFamily="18" charset="0"/>
                <a:ea typeface="Times New Roman" panose="02020603050405020304" pitchFamily="18" charset="0"/>
                <a:cs typeface="Times New Roman" panose="02020603050405020304" pitchFamily="18" charset="0"/>
              </a:rPr>
              <a:t>Effet COVID contrecarré par la crise ?</a:t>
            </a:r>
          </a:p>
        </p:txBody>
      </p:sp>
      <p:sp>
        <p:nvSpPr>
          <p:cNvPr id="22532" name="Rectangle 1">
            <a:extLst>
              <a:ext uri="{FF2B5EF4-FFF2-40B4-BE49-F238E27FC236}">
                <a16:creationId xmlns:a16="http://schemas.microsoft.com/office/drawing/2014/main" id="{71C63520-D1DF-01BB-FEDC-6DDBA3A3CE4C}"/>
              </a:ext>
            </a:extLst>
          </p:cNvPr>
          <p:cNvSpPr>
            <a:spLocks noChangeArrowheads="1"/>
          </p:cNvSpPr>
          <p:nvPr/>
        </p:nvSpPr>
        <p:spPr bwMode="auto">
          <a:xfrm>
            <a:off x="1439863" y="4179888"/>
            <a:ext cx="7704137" cy="2678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400" b="1">
                <a:latin typeface="Open Sans" panose="020B0606030504020204" pitchFamily="34" charset="0"/>
              </a:rPr>
              <a:t>Le rural sous influence des pôles porte la croissance démographique régionale</a:t>
            </a:r>
          </a:p>
          <a:p>
            <a:pPr>
              <a:spcBef>
                <a:spcPct val="0"/>
              </a:spcBef>
              <a:buFontTx/>
              <a:buNone/>
            </a:pPr>
            <a:endParaRPr lang="fr-FR" altLang="fr-FR" sz="1400" b="1">
              <a:latin typeface="Open Sans" panose="020B0606030504020204" pitchFamily="34" charset="0"/>
            </a:endParaRPr>
          </a:p>
          <a:p>
            <a:pPr>
              <a:spcBef>
                <a:spcPct val="0"/>
              </a:spcBef>
              <a:buFontTx/>
              <a:buNone/>
            </a:pPr>
            <a:r>
              <a:rPr lang="fr-FR" altLang="fr-FR" sz="1400">
                <a:latin typeface="inherit"/>
              </a:rPr>
              <a:t>La population du Centre-Val de Loire s’est accrue de 49 350 personnes entre 2007 et 2017, soit une progression de 2,0 % contre 4,5 % en France de province sur la même période. </a:t>
            </a:r>
            <a:r>
              <a:rPr lang="fr-FR" altLang="fr-FR" sz="1400" b="1">
                <a:latin typeface="inherit"/>
              </a:rPr>
              <a:t>95 % de cette hausse résulte de la croissance de l’espace rural sous influence d’un grand pôle (près de 47 000 habitants supplémentaires). Il s’agit de l’expression de la périurbanisation</a:t>
            </a:r>
            <a:r>
              <a:rPr lang="fr-FR" altLang="fr-FR" sz="1400">
                <a:latin typeface="inherit"/>
              </a:rPr>
              <a:t>. Ce sont en effet les communes sous forte influence d’un grand pôle qui connaissent la plus forte progression (+ 9,0 %). Au cours de la même période, la population des communes rurales hors influence d’un grand pôle se contracte (- 0,9 %), en particulier dans les communes les moins denses (- 2,2 %). Enfin, la population de l’ensemble des communes urbaines de la région augmente légèrement (+ 0,6 %). </a:t>
            </a:r>
            <a:r>
              <a:rPr lang="fr-FR" altLang="fr-FR" sz="1400">
                <a:latin typeface="Open Sans" panose="020B0606030504020204" pitchFamily="34" charset="0"/>
              </a:rPr>
              <a:t>Dans le Berry, (seul) le rural périurbain gagne des habitants. INSEE Flash, 2021, </a:t>
            </a:r>
            <a:r>
              <a:rPr lang="fr-FR" altLang="fr-FR" sz="1400" i="1">
                <a:latin typeface="Open Sans" panose="020B0606030504020204" pitchFamily="34" charset="0"/>
              </a:rPr>
              <a:t>En Région Centre, la périurbanisation s’étend sur l’espace rural</a:t>
            </a:r>
            <a:r>
              <a:rPr lang="fr-FR" altLang="fr-FR" sz="1400">
                <a:latin typeface="Open Sans" panose="020B0606030504020204" pitchFamily="34" charset="0"/>
              </a:rPr>
              <a:t>.</a:t>
            </a:r>
          </a:p>
        </p:txBody>
      </p:sp>
      <p:sp>
        <p:nvSpPr>
          <p:cNvPr id="22533" name="ZoneTexte 1">
            <a:extLst>
              <a:ext uri="{FF2B5EF4-FFF2-40B4-BE49-F238E27FC236}">
                <a16:creationId xmlns:a16="http://schemas.microsoft.com/office/drawing/2014/main" id="{EE52402B-5CE0-B164-669C-31CCE97210E0}"/>
              </a:ext>
            </a:extLst>
          </p:cNvPr>
          <p:cNvSpPr txBox="1">
            <a:spLocks noChangeArrowheads="1"/>
          </p:cNvSpPr>
          <p:nvPr/>
        </p:nvSpPr>
        <p:spPr bwMode="auto">
          <a:xfrm>
            <a:off x="4284663" y="3924300"/>
            <a:ext cx="3016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200">
                <a:hlinkClick r:id="rId3"/>
              </a:rPr>
              <a:t>http://mappemonde.mgm.fr/geovisu/124/fig5</a:t>
            </a:r>
            <a:r>
              <a:rPr lang="fr-FR" altLang="fr-FR" sz="120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F401AFD-C1EE-3743-84D7-C70A1B4FC614}"/>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defRPr/>
            </a:pPr>
            <a:r>
              <a:rPr lang="fr-FR" altLang="fr-FR" dirty="0">
                <a:solidFill>
                  <a:srgbClr val="FFFFFF"/>
                </a:solidFill>
              </a:rPr>
              <a:t>Un modèle résidentiel bien ancré ?</a:t>
            </a:r>
          </a:p>
        </p:txBody>
      </p:sp>
      <p:sp>
        <p:nvSpPr>
          <p:cNvPr id="25602" name="Rectangle 7">
            <a:extLst>
              <a:ext uri="{FF2B5EF4-FFF2-40B4-BE49-F238E27FC236}">
                <a16:creationId xmlns:a16="http://schemas.microsoft.com/office/drawing/2014/main" id="{FF51DFD7-029E-FE7B-DD9A-A7E754B464FF}"/>
              </a:ext>
            </a:extLst>
          </p:cNvPr>
          <p:cNvSpPr>
            <a:spLocks noChangeArrowheads="1"/>
          </p:cNvSpPr>
          <p:nvPr/>
        </p:nvSpPr>
        <p:spPr bwMode="auto">
          <a:xfrm>
            <a:off x="6215063" y="620713"/>
            <a:ext cx="2821433"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500" dirty="0"/>
              <a:t>*</a:t>
            </a:r>
            <a:r>
              <a:rPr lang="fr-FR" altLang="fr-FR" sz="1500" b="1" dirty="0"/>
              <a:t>Modèle résidentiel </a:t>
            </a:r>
            <a:r>
              <a:rPr lang="fr-FR" altLang="fr-FR" sz="1500" dirty="0"/>
              <a:t>: système de valeurs, de normes  et d’appétences en matière résidentielle qui orientent les choix d’habitat</a:t>
            </a:r>
          </a:p>
          <a:p>
            <a:pPr>
              <a:spcBef>
                <a:spcPct val="0"/>
              </a:spcBef>
              <a:buFontTx/>
              <a:buNone/>
            </a:pPr>
            <a:endParaRPr lang="fr-FR" altLang="fr-FR" sz="1500" dirty="0"/>
          </a:p>
          <a:p>
            <a:pPr>
              <a:spcBef>
                <a:spcPct val="0"/>
              </a:spcBef>
              <a:buFontTx/>
              <a:buNone/>
            </a:pPr>
            <a:r>
              <a:rPr lang="fr-FR" altLang="fr-FR" sz="1500" b="1" dirty="0"/>
              <a:t>Des valeurs stables :</a:t>
            </a:r>
          </a:p>
          <a:p>
            <a:pPr>
              <a:spcBef>
                <a:spcPct val="0"/>
              </a:spcBef>
              <a:buFontTx/>
              <a:buNone/>
            </a:pPr>
            <a:r>
              <a:rPr lang="fr-FR" altLang="fr-FR" sz="1500" dirty="0"/>
              <a:t>L’accession à la propriété</a:t>
            </a:r>
          </a:p>
          <a:p>
            <a:pPr>
              <a:spcBef>
                <a:spcPct val="0"/>
              </a:spcBef>
              <a:buFontTx/>
              <a:buNone/>
            </a:pPr>
            <a:r>
              <a:rPr lang="fr-FR" altLang="fr-FR" sz="1500" dirty="0"/>
              <a:t>La maison individuelle</a:t>
            </a:r>
          </a:p>
          <a:p>
            <a:pPr>
              <a:spcBef>
                <a:spcPct val="0"/>
              </a:spcBef>
              <a:buFontTx/>
              <a:buNone/>
            </a:pPr>
            <a:r>
              <a:rPr lang="fr-FR" altLang="fr-FR" sz="1500" dirty="0"/>
              <a:t>Le jardin</a:t>
            </a:r>
          </a:p>
          <a:p>
            <a:pPr>
              <a:spcBef>
                <a:spcPct val="0"/>
              </a:spcBef>
              <a:buFontTx/>
              <a:buNone/>
            </a:pPr>
            <a:r>
              <a:rPr lang="fr-FR" altLang="fr-FR" sz="1500" dirty="0"/>
              <a:t>Le village</a:t>
            </a:r>
          </a:p>
          <a:p>
            <a:pPr>
              <a:spcBef>
                <a:spcPct val="0"/>
              </a:spcBef>
              <a:buFontTx/>
              <a:buNone/>
            </a:pPr>
            <a:r>
              <a:rPr lang="fr-FR" altLang="fr-FR" sz="1500" dirty="0"/>
              <a:t>La nature</a:t>
            </a:r>
          </a:p>
          <a:p>
            <a:pPr>
              <a:spcBef>
                <a:spcPct val="0"/>
              </a:spcBef>
              <a:buFontTx/>
              <a:buNone/>
            </a:pPr>
            <a:r>
              <a:rPr lang="fr-FR" altLang="fr-FR" sz="1500" dirty="0"/>
              <a:t>Le confort spatial !</a:t>
            </a:r>
          </a:p>
          <a:p>
            <a:pPr>
              <a:spcBef>
                <a:spcPct val="0"/>
              </a:spcBef>
              <a:buFontTx/>
              <a:buNone/>
            </a:pPr>
            <a:endParaRPr lang="fr-FR" altLang="fr-FR" sz="1500" dirty="0"/>
          </a:p>
          <a:p>
            <a:pPr>
              <a:spcBef>
                <a:spcPct val="0"/>
              </a:spcBef>
              <a:buFontTx/>
              <a:buNone/>
            </a:pPr>
            <a:endParaRPr lang="fr-FR" altLang="fr-FR" sz="1500" dirty="0"/>
          </a:p>
        </p:txBody>
      </p:sp>
      <p:grpSp>
        <p:nvGrpSpPr>
          <p:cNvPr id="25603" name="Grouper 12">
            <a:extLst>
              <a:ext uri="{FF2B5EF4-FFF2-40B4-BE49-F238E27FC236}">
                <a16:creationId xmlns:a16="http://schemas.microsoft.com/office/drawing/2014/main" id="{05D578FA-DA63-5698-347C-C9ADCDD86922}"/>
              </a:ext>
            </a:extLst>
          </p:cNvPr>
          <p:cNvGrpSpPr>
            <a:grpSpLocks/>
          </p:cNvGrpSpPr>
          <p:nvPr/>
        </p:nvGrpSpPr>
        <p:grpSpPr bwMode="auto">
          <a:xfrm>
            <a:off x="0" y="596900"/>
            <a:ext cx="5915025" cy="4464050"/>
            <a:chOff x="3693096" y="753991"/>
            <a:chExt cx="4922068" cy="3715830"/>
          </a:xfrm>
        </p:grpSpPr>
        <p:pic>
          <p:nvPicPr>
            <p:cNvPr id="25607" name="Espace réservé du contenu 3" descr="Périurbain.jpg">
              <a:extLst>
                <a:ext uri="{FF2B5EF4-FFF2-40B4-BE49-F238E27FC236}">
                  <a16:creationId xmlns:a16="http://schemas.microsoft.com/office/drawing/2014/main" id="{5960C9BB-A9D8-53E1-CC01-F14C82EBA5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753991"/>
              <a:ext cx="4691236" cy="371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ZoneTexte 14">
              <a:extLst>
                <a:ext uri="{FF2B5EF4-FFF2-40B4-BE49-F238E27FC236}">
                  <a16:creationId xmlns:a16="http://schemas.microsoft.com/office/drawing/2014/main" id="{EAE03F97-E1D8-60CD-9506-A5F7F9387302}"/>
                </a:ext>
              </a:extLst>
            </p:cNvPr>
            <p:cNvSpPr txBox="1">
              <a:spLocks noChangeArrowheads="1"/>
            </p:cNvSpPr>
            <p:nvPr/>
          </p:nvSpPr>
          <p:spPr bwMode="auto">
            <a:xfrm rot="-5400000">
              <a:off x="3072573" y="2496491"/>
              <a:ext cx="147187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fr-FR" altLang="fr-FR" sz="900">
                  <a:latin typeface="Arial" panose="020B0604020202020204" pitchFamily="34" charset="0"/>
                </a:rPr>
                <a:t>Source : Raymond</a:t>
              </a:r>
              <a:r>
                <a:rPr lang="fr-FR" altLang="fr-FR" sz="800">
                  <a:latin typeface="Arial" panose="020B0604020202020204" pitchFamily="34" charset="0"/>
                </a:rPr>
                <a:t> Depardon</a:t>
              </a:r>
            </a:p>
          </p:txBody>
        </p:sp>
      </p:grpSp>
      <p:pic>
        <p:nvPicPr>
          <p:cNvPr id="25604" name="Image 1">
            <a:extLst>
              <a:ext uri="{FF2B5EF4-FFF2-40B4-BE49-F238E27FC236}">
                <a16:creationId xmlns:a16="http://schemas.microsoft.com/office/drawing/2014/main" id="{360429BD-EBB7-FE3F-AA8A-90C40E74B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651" y="4005064"/>
            <a:ext cx="3144350" cy="222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2">
            <a:extLst>
              <a:ext uri="{FF2B5EF4-FFF2-40B4-BE49-F238E27FC236}">
                <a16:creationId xmlns:a16="http://schemas.microsoft.com/office/drawing/2014/main" id="{24D60415-926F-1247-4441-BD60F2D16308}"/>
              </a:ext>
            </a:extLst>
          </p:cNvPr>
          <p:cNvSpPr>
            <a:spLocks noChangeArrowheads="1"/>
          </p:cNvSpPr>
          <p:nvPr/>
        </p:nvSpPr>
        <p:spPr bwMode="auto">
          <a:xfrm>
            <a:off x="2195736" y="5076345"/>
            <a:ext cx="4572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500" dirty="0">
                <a:latin typeface="Times New Roman" panose="02020603050405020304" pitchFamily="18" charset="0"/>
                <a:ea typeface="Calibri" panose="020F0502020204030204" pitchFamily="34" charset="0"/>
                <a:cs typeface="Times New Roman" panose="02020603050405020304" pitchFamily="18" charset="0"/>
              </a:rPr>
              <a:t>Pour les classes populaires solvables et les classes moyennes : promotion sociale par l’espace.  </a:t>
            </a:r>
          </a:p>
        </p:txBody>
      </p:sp>
      <p:sp>
        <p:nvSpPr>
          <p:cNvPr id="25606" name="Rectangle 3">
            <a:extLst>
              <a:ext uri="{FF2B5EF4-FFF2-40B4-BE49-F238E27FC236}">
                <a16:creationId xmlns:a16="http://schemas.microsoft.com/office/drawing/2014/main" id="{19C254D9-CEAD-3F2E-5209-004AEE24D66B}"/>
              </a:ext>
            </a:extLst>
          </p:cNvPr>
          <p:cNvSpPr>
            <a:spLocks noChangeArrowheads="1"/>
          </p:cNvSpPr>
          <p:nvPr/>
        </p:nvSpPr>
        <p:spPr bwMode="auto">
          <a:xfrm>
            <a:off x="6444207" y="6413326"/>
            <a:ext cx="2928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000" dirty="0"/>
              <a:t>https://</a:t>
            </a:r>
            <a:r>
              <a:rPr lang="fr-FR" altLang="fr-FR" sz="1000" dirty="0" err="1"/>
              <a:t>www.alternatives-economiques.fr</a:t>
            </a:r>
            <a:r>
              <a:rPr lang="fr-FR" altLang="fr-FR" sz="1000" dirty="0"/>
              <a:t>/</a:t>
            </a:r>
            <a:r>
              <a:rPr lang="fr-FR" altLang="fr-FR" sz="1000" dirty="0" err="1"/>
              <a:t>france</a:t>
            </a:r>
            <a:r>
              <a:rPr lang="fr-FR" altLang="fr-FR" sz="1000" dirty="0"/>
              <a:t>-</a:t>
            </a:r>
            <a:r>
              <a:rPr lang="fr-FR" altLang="fr-FR" sz="1000" dirty="0" err="1"/>
              <a:t>periurbaine</a:t>
            </a:r>
            <a:r>
              <a:rPr lang="fr-FR" altLang="fr-FR" sz="1000" dirty="0"/>
              <a:t>-a-</a:t>
            </a:r>
            <a:r>
              <a:rPr lang="fr-FR" altLang="fr-FR" sz="1000" dirty="0" err="1"/>
              <a:t>t</a:t>
            </a:r>
            <a:r>
              <a:rPr lang="fr-FR" altLang="fr-FR" sz="1000" dirty="0"/>
              <a:t>-</a:t>
            </a:r>
            <a:r>
              <a:rPr lang="fr-FR" altLang="fr-FR" sz="1000" dirty="0" err="1"/>
              <a:t>ete-abandonnee</a:t>
            </a:r>
            <a:r>
              <a:rPr lang="fr-FR" altLang="fr-FR" sz="1000" dirty="0"/>
              <a:t>/00003009</a:t>
            </a:r>
          </a:p>
        </p:txBody>
      </p:sp>
      <p:sp>
        <p:nvSpPr>
          <p:cNvPr id="2" name="ZoneTexte 1">
            <a:extLst>
              <a:ext uri="{FF2B5EF4-FFF2-40B4-BE49-F238E27FC236}">
                <a16:creationId xmlns:a16="http://schemas.microsoft.com/office/drawing/2014/main" id="{1655A0D0-E6E9-C37A-DA58-853B178266C8}"/>
              </a:ext>
            </a:extLst>
          </p:cNvPr>
          <p:cNvSpPr txBox="1"/>
          <p:nvPr/>
        </p:nvSpPr>
        <p:spPr>
          <a:xfrm>
            <a:off x="253863" y="5746030"/>
            <a:ext cx="5661161" cy="923330"/>
          </a:xfrm>
          <a:prstGeom prst="rect">
            <a:avLst/>
          </a:prstGeom>
          <a:noFill/>
        </p:spPr>
        <p:txBody>
          <a:bodyPr wrap="square" rtlCol="0">
            <a:spAutoFit/>
          </a:bodyPr>
          <a:lstStyle/>
          <a:p>
            <a:r>
              <a:rPr lang="fr-FR" sz="1800" dirty="0"/>
              <a:t>Hypothèse d’un </a:t>
            </a:r>
            <a:r>
              <a:rPr lang="fr-FR" sz="1800" b="1" dirty="0"/>
              <a:t>éclatement du modèle résidentiel périurbain</a:t>
            </a:r>
            <a:r>
              <a:rPr lang="fr-FR" sz="1800" dirty="0"/>
              <a:t> suivant la position sociale (moyens, goûts), l’origine géographique ou encore les évènements de la vie</a:t>
            </a:r>
            <a:r>
              <a:rPr lang="fr-FR" sz="1600"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age 1">
            <a:extLst>
              <a:ext uri="{FF2B5EF4-FFF2-40B4-BE49-F238E27FC236}">
                <a16:creationId xmlns:a16="http://schemas.microsoft.com/office/drawing/2014/main" id="{9091BC09-64F1-4E7F-E5BE-752F2CDF11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re 1">
            <a:extLst>
              <a:ext uri="{FF2B5EF4-FFF2-40B4-BE49-F238E27FC236}">
                <a16:creationId xmlns:a16="http://schemas.microsoft.com/office/drawing/2014/main" id="{24DA3B20-5618-297D-4548-CE0E14355109}"/>
              </a:ext>
            </a:extLst>
          </p:cNvPr>
          <p:cNvSpPr>
            <a:spLocks noGrp="1" noChangeArrowheads="1"/>
          </p:cNvSpPr>
          <p:nvPr>
            <p:ph type="title"/>
          </p:nvPr>
        </p:nvSpPr>
        <p:spPr>
          <a:xfrm>
            <a:off x="261938" y="188913"/>
            <a:ext cx="8621712" cy="1681162"/>
          </a:xfrm>
        </p:spPr>
        <p:txBody>
          <a:bodyPr/>
          <a:lstStyle/>
          <a:p>
            <a:r>
              <a:rPr lang="fr-FR" altLang="fr-FR" dirty="0">
                <a:solidFill>
                  <a:schemeClr val="bg1"/>
                </a:solidFill>
                <a:ea typeface="ＭＳ Ｐゴシック" panose="020B0600070205080204" pitchFamily="34" charset="-128"/>
              </a:rPr>
              <a:t>1- La complexification du modèle résidentiel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E0DF2DB-3564-094E-8BA6-33035E618953}"/>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defRPr/>
            </a:pPr>
            <a:r>
              <a:rPr lang="fr-FR" altLang="fr-FR" sz="2400" dirty="0">
                <a:solidFill>
                  <a:srgbClr val="FFFFFF"/>
                </a:solidFill>
              </a:rPr>
              <a:t>1.1 La diversité des types de trajectoires</a:t>
            </a:r>
          </a:p>
        </p:txBody>
      </p:sp>
      <p:sp>
        <p:nvSpPr>
          <p:cNvPr id="27652" name="Rectangle 3">
            <a:extLst>
              <a:ext uri="{FF2B5EF4-FFF2-40B4-BE49-F238E27FC236}">
                <a16:creationId xmlns:a16="http://schemas.microsoft.com/office/drawing/2014/main" id="{E844F08D-19AA-3D73-6D25-81E55393B17B}"/>
              </a:ext>
            </a:extLst>
          </p:cNvPr>
          <p:cNvSpPr>
            <a:spLocks noChangeArrowheads="1"/>
          </p:cNvSpPr>
          <p:nvPr/>
        </p:nvSpPr>
        <p:spPr bwMode="auto">
          <a:xfrm>
            <a:off x="35496" y="1148358"/>
            <a:ext cx="4572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FontTx/>
              <a:buNone/>
            </a:pPr>
            <a:r>
              <a:rPr lang="fr-FR" altLang="fr-FR" sz="1500" b="1" dirty="0">
                <a:latin typeface="Arial" panose="020B0604020202020204" pitchFamily="34" charset="0"/>
              </a:rPr>
              <a:t>Des origines et des trajectoires résidentielles diverses</a:t>
            </a:r>
          </a:p>
        </p:txBody>
      </p:sp>
      <p:pic>
        <p:nvPicPr>
          <p:cNvPr id="27653" name="Image 2">
            <a:extLst>
              <a:ext uri="{FF2B5EF4-FFF2-40B4-BE49-F238E27FC236}">
                <a16:creationId xmlns:a16="http://schemas.microsoft.com/office/drawing/2014/main" id="{33D9AD57-086A-F3A9-C52C-AFAEC9CEC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257" t="41425" r="16055" b="17622"/>
          <a:stretch>
            <a:fillRect/>
          </a:stretch>
        </p:blipFill>
        <p:spPr bwMode="auto">
          <a:xfrm>
            <a:off x="106933" y="2613849"/>
            <a:ext cx="4537075" cy="106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ZoneTexte 3">
            <a:extLst>
              <a:ext uri="{FF2B5EF4-FFF2-40B4-BE49-F238E27FC236}">
                <a16:creationId xmlns:a16="http://schemas.microsoft.com/office/drawing/2014/main" id="{40E0E83C-46D2-AFD1-55BB-7EC096831F32}"/>
              </a:ext>
            </a:extLst>
          </p:cNvPr>
          <p:cNvSpPr txBox="1">
            <a:spLocks noChangeArrowheads="1"/>
          </p:cNvSpPr>
          <p:nvPr/>
        </p:nvSpPr>
        <p:spPr bwMode="auto">
          <a:xfrm>
            <a:off x="0" y="1908121"/>
            <a:ext cx="3603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fr-FR" altLang="fr-FR" sz="1600" dirty="0"/>
              <a:t>Types de mobilité résidentielle dans le Vignoble nantais, 2017. </a:t>
            </a:r>
          </a:p>
        </p:txBody>
      </p:sp>
      <p:sp>
        <p:nvSpPr>
          <p:cNvPr id="2" name="Rectangle 2">
            <a:extLst>
              <a:ext uri="{FF2B5EF4-FFF2-40B4-BE49-F238E27FC236}">
                <a16:creationId xmlns:a16="http://schemas.microsoft.com/office/drawing/2014/main" id="{657559AC-68AD-9F1D-D935-48F7FCEDBA00}"/>
              </a:ext>
            </a:extLst>
          </p:cNvPr>
          <p:cNvSpPr>
            <a:spLocks noChangeArrowheads="1"/>
          </p:cNvSpPr>
          <p:nvPr/>
        </p:nvSpPr>
        <p:spPr bwMode="auto">
          <a:xfrm>
            <a:off x="4499992" y="836712"/>
            <a:ext cx="4537075"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just">
              <a:spcBef>
                <a:spcPct val="0"/>
              </a:spcBef>
              <a:buFontTx/>
              <a:buNone/>
            </a:pPr>
            <a:r>
              <a:rPr lang="fr-FR" altLang="fr-FR" sz="1200" dirty="0">
                <a:solidFill>
                  <a:srgbClr val="000000"/>
                </a:solidFill>
                <a:latin typeface="FreightTextPro-Book"/>
              </a:rPr>
              <a:t>Les mobilités résidentielles des 64 personnes interrogées sont décrites dans le tableau 3. Fait remarquable, plus des trois cinquièmes sont originaires du Vignoble nantais. Longtemps sous-estimés dans l’analyse de la périurbanisation, les phénomènes d’ancrage au sein du territoire d’origine ou les « retours au pays » ont déjà été identifiés ailleurs. Dans l’aire urbaine de Tours, une enquête récente montre que la part des « natifs » représente un tiers des habitants (Cailly </a:t>
            </a:r>
            <a:r>
              <a:rPr lang="fr-FR" altLang="fr-FR" sz="1200" i="1" dirty="0">
                <a:solidFill>
                  <a:srgbClr val="000000"/>
                </a:solidFill>
                <a:latin typeface="FreightTextPro-BookItalic"/>
              </a:rPr>
              <a:t>et al.</a:t>
            </a:r>
            <a:r>
              <a:rPr lang="fr-FR" altLang="fr-FR" sz="1200" dirty="0">
                <a:solidFill>
                  <a:srgbClr val="000000"/>
                </a:solidFill>
                <a:latin typeface="FreightTextPro-Book"/>
              </a:rPr>
              <a:t>, 2016). Dans une enquête plus ancienne portant sur une commune du nord de la région nantaise, Jousseaume et </a:t>
            </a:r>
            <a:r>
              <a:rPr lang="fr-FR" altLang="fr-FR" sz="1200" dirty="0" err="1">
                <a:solidFill>
                  <a:srgbClr val="000000"/>
                </a:solidFill>
                <a:latin typeface="FreightTextPro-Book"/>
              </a:rPr>
              <a:t>Madoré</a:t>
            </a:r>
            <a:r>
              <a:rPr lang="fr-FR" altLang="fr-FR" sz="1200" dirty="0">
                <a:solidFill>
                  <a:srgbClr val="000000"/>
                </a:solidFill>
                <a:latin typeface="FreightTextPro-Book"/>
              </a:rPr>
              <a:t> (2008) avaient établi que les trajectoires d’immobilité ou de retour au pays concernaient la moitié des ménages. La présence de natifs n’est donc pas, en soi, originale ; leur part est toutefois ici très élevée. Ceci est à rapprocher de l’histoire du Vignoble nantais, où le desserrement résidentiel de l’agglomération nantaise s’est surimposé à une population en place très importante. L’intégration du Vignoble dans le giron de l’agglomération nantaise a également favorisé l’enracinement des jeunes adultes qui, après quelques années de vie estudiantine en ville, accèdent à la propriété en maison individuelle à proximité de leur entourage familial, sur les lieux de leur enfance.</a:t>
            </a:r>
          </a:p>
          <a:p>
            <a:pPr algn="just">
              <a:spcBef>
                <a:spcPct val="0"/>
              </a:spcBef>
              <a:buFontTx/>
              <a:buNone/>
            </a:pPr>
            <a:endParaRPr lang="fr-FR" altLang="fr-FR" sz="1200" dirty="0">
              <a:solidFill>
                <a:srgbClr val="000000"/>
              </a:solidFill>
              <a:latin typeface="FreightTextPro-Book"/>
            </a:endParaRPr>
          </a:p>
          <a:p>
            <a:pPr algn="just">
              <a:spcBef>
                <a:spcPct val="0"/>
              </a:spcBef>
              <a:buFontTx/>
              <a:buNone/>
            </a:pPr>
            <a:r>
              <a:rPr lang="fr-FR" altLang="fr-FR" sz="1200" dirty="0"/>
              <a:t>Les natifs sont donc particulièrement nombreux au sein de la population du secteur. Il n’existe en France aucune statistique sur l’origine géographique des recensés qui pourrait nous permettre de relativiser notre panel. En effet, on ne peut connaître que le lieu de résidence au recensement précédent, on ne peut connaître ni le lieu de naissance, ni la succession des lieux de résidence, ni leur durée. Douze autres personnes sont de la région nantaise, dix de l’Ouest de la France – souvent « des campagnes » – et quatre sont originaires de la région parisienne. Le Vignoble illustre un modèle résidentiel de l’Ouest marqué par de faibles apports migratoires et des mobilités résidentielles de courtes portées (</a:t>
            </a:r>
            <a:r>
              <a:rPr lang="fr-FR" altLang="fr-FR" sz="1200" dirty="0" err="1"/>
              <a:t>Dodier</a:t>
            </a:r>
            <a:r>
              <a:rPr lang="fr-FR" altLang="fr-FR" sz="1200" dirty="0"/>
              <a:t> </a:t>
            </a:r>
            <a:r>
              <a:rPr lang="fr-FR" altLang="fr-FR" sz="1200" i="1" dirty="0"/>
              <a:t>et al.</a:t>
            </a:r>
            <a:r>
              <a:rPr lang="fr-FR" altLang="fr-FR" sz="1200" dirty="0"/>
              <a:t>, 2012)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age 1" descr="Trajectoi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21084"/>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DD399919-AC7C-4678-7298-1B2635D10397}"/>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defRPr/>
            </a:pPr>
            <a:r>
              <a:rPr lang="fr-FR" altLang="fr-FR" sz="2400" dirty="0">
                <a:solidFill>
                  <a:srgbClr val="FFFFFF"/>
                </a:solidFill>
              </a:rPr>
              <a:t>1.2 Analyse des trajectoires : une question de méthode</a:t>
            </a:r>
          </a:p>
        </p:txBody>
      </p:sp>
      <p:sp>
        <p:nvSpPr>
          <p:cNvPr id="3" name="ZoneTexte 2">
            <a:extLst>
              <a:ext uri="{FF2B5EF4-FFF2-40B4-BE49-F238E27FC236}">
                <a16:creationId xmlns:a16="http://schemas.microsoft.com/office/drawing/2014/main" id="{ACB24B54-919E-5398-B487-CB6C1C6F2516}"/>
              </a:ext>
            </a:extLst>
          </p:cNvPr>
          <p:cNvSpPr txBox="1"/>
          <p:nvPr/>
        </p:nvSpPr>
        <p:spPr>
          <a:xfrm>
            <a:off x="755576" y="6309320"/>
            <a:ext cx="2969083" cy="338554"/>
          </a:xfrm>
          <a:prstGeom prst="rect">
            <a:avLst/>
          </a:prstGeom>
          <a:noFill/>
        </p:spPr>
        <p:txBody>
          <a:bodyPr wrap="none" rtlCol="0">
            <a:spAutoFit/>
          </a:bodyPr>
          <a:lstStyle/>
          <a:p>
            <a:r>
              <a:rPr lang="fr-FR" sz="1600" dirty="0"/>
              <a:t>Corpus MOM (</a:t>
            </a:r>
            <a:r>
              <a:rPr lang="fr-FR" sz="1600" dirty="0" err="1"/>
              <a:t>Puca</a:t>
            </a:r>
            <a:r>
              <a:rPr lang="fr-FR" sz="1600" dirty="0"/>
              <a:t>), 2016, n=40</a:t>
            </a:r>
          </a:p>
        </p:txBody>
      </p:sp>
    </p:spTree>
    <p:extLst>
      <p:ext uri="{BB962C8B-B14F-4D97-AF65-F5344CB8AC3E}">
        <p14:creationId xmlns:p14="http://schemas.microsoft.com/office/powerpoint/2010/main" val="644632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age 1" descr="Hommes avec les bourgs.jpg">
            <a:extLst>
              <a:ext uri="{FF2B5EF4-FFF2-40B4-BE49-F238E27FC236}">
                <a16:creationId xmlns:a16="http://schemas.microsoft.com/office/drawing/2014/main" id="{62DE3F92-55F1-E2CC-AFD1-0AEE7D8832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04154"/>
            <a:ext cx="8748464" cy="638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8A72467A-B72B-104E-B949-07B6583D6A47}"/>
              </a:ext>
            </a:extLst>
          </p:cNvPr>
          <p:cNvSpPr txBox="1">
            <a:spLocks noChangeArrowheads="1"/>
          </p:cNvSpPr>
          <p:nvPr/>
        </p:nvSpPr>
        <p:spPr bwMode="auto">
          <a:xfrm>
            <a:off x="0" y="0"/>
            <a:ext cx="9144000" cy="461963"/>
          </a:xfrm>
          <a:prstGeom prst="rect">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defRPr/>
            </a:pPr>
            <a:r>
              <a:rPr lang="fr-FR" altLang="fr-FR" sz="2400" dirty="0">
                <a:solidFill>
                  <a:srgbClr val="FFFFFF"/>
                </a:solidFill>
              </a:rPr>
              <a:t>1.2 Analyse des trajectoires : une question de méthode</a:t>
            </a:r>
          </a:p>
        </p:txBody>
      </p:sp>
    </p:spTree>
    <p:extLst>
      <p:ext uri="{BB962C8B-B14F-4D97-AF65-F5344CB8AC3E}">
        <p14:creationId xmlns:p14="http://schemas.microsoft.com/office/powerpoint/2010/main" val="1569170278"/>
      </p:ext>
    </p:extLst>
  </p:cSld>
  <p:clrMapOvr>
    <a:masterClrMapping/>
  </p:clrMapOvr>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Times"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3856</TotalTime>
  <Words>1859</Words>
  <Application>Microsoft Macintosh PowerPoint</Application>
  <PresentationFormat>Affichage à l'écran (4:3)</PresentationFormat>
  <Paragraphs>142</Paragraphs>
  <Slides>19</Slides>
  <Notes>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19</vt:i4>
      </vt:variant>
    </vt:vector>
  </HeadingPairs>
  <TitlesOfParts>
    <vt:vector size="30" baseType="lpstr">
      <vt:lpstr>ＭＳ Ｐゴシック</vt:lpstr>
      <vt:lpstr>Arial</vt:lpstr>
      <vt:lpstr>Calibri</vt:lpstr>
      <vt:lpstr>FreightTextPro-Book</vt:lpstr>
      <vt:lpstr>FreightTextPro-BookItalic</vt:lpstr>
      <vt:lpstr>inherit</vt:lpstr>
      <vt:lpstr>Open Sans</vt:lpstr>
      <vt:lpstr>Times</vt:lpstr>
      <vt:lpstr>Times New Roman</vt:lpstr>
      <vt:lpstr>Wingdings</vt:lpstr>
      <vt:lpstr>Nouvelle présentation</vt:lpstr>
      <vt:lpstr>La complexification du modèle résidentiel périurbain Une lecture par les trajectoires Laurent Cailly, géographe, Université de Tours.</vt:lpstr>
      <vt:lpstr>Introduction Vers une remise en cause du modèle résidentiel périurbain ?</vt:lpstr>
      <vt:lpstr>Présentation PowerPoint</vt:lpstr>
      <vt:lpstr>Présentation PowerPoint</vt:lpstr>
      <vt:lpstr>Présentation PowerPoint</vt:lpstr>
      <vt:lpstr>1- La complexification du modèle résidentiel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Quelles trajectoires pour quels enjeux territoriaux ?</vt:lpstr>
      <vt:lpstr>Présentation PowerPoint</vt:lpstr>
      <vt:lpstr>Marques d’embourgeoisement et construction des aménités environnementales : l’exemple de Rochecorbon (37)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espaces périurbains tourangeaux : des pratiques habitantes au projet de territoire Laurent Cailly, MCF, Université de Tours</dc:title>
  <dc:creator>Utilisateur de Microsoft Office</dc:creator>
  <cp:lastModifiedBy>Mathieu LEBORGNE</cp:lastModifiedBy>
  <cp:revision>282</cp:revision>
  <cp:lastPrinted>2021-12-01T12:11:22Z</cp:lastPrinted>
  <dcterms:created xsi:type="dcterms:W3CDTF">2019-09-17T09:24:25Z</dcterms:created>
  <dcterms:modified xsi:type="dcterms:W3CDTF">2025-10-06T14:51:30Z</dcterms:modified>
</cp:coreProperties>
</file>